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9" r:id="rId2"/>
    <p:sldId id="264" r:id="rId3"/>
    <p:sldId id="266" r:id="rId4"/>
    <p:sldId id="260" r:id="rId5"/>
    <p:sldId id="261" r:id="rId6"/>
    <p:sldId id="262" r:id="rId7"/>
    <p:sldId id="263" r:id="rId8"/>
    <p:sldId id="268" r:id="rId9"/>
    <p:sldId id="271" r:id="rId10"/>
    <p:sldId id="270" r:id="rId11"/>
    <p:sldId id="272" r:id="rId12"/>
    <p:sldId id="273" r:id="rId13"/>
    <p:sldId id="274" r:id="rId14"/>
    <p:sldId id="275" r:id="rId15"/>
    <p:sldId id="276" r:id="rId16"/>
    <p:sldId id="277" r:id="rId17"/>
    <p:sldId id="278" r:id="rId18"/>
    <p:sldId id="280" r:id="rId19"/>
    <p:sldId id="279" r:id="rId20"/>
    <p:sldId id="265" r:id="rId21"/>
    <p:sldId id="256" r:id="rId22"/>
    <p:sldId id="257" r:id="rId23"/>
    <p:sldId id="258" r:id="rId24"/>
    <p:sldId id="269" r:id="rId25"/>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9" autoAdjust="0"/>
    <p:restoredTop sz="72706" autoAdjust="0"/>
  </p:normalViewPr>
  <p:slideViewPr>
    <p:cSldViewPr snapToGrid="0">
      <p:cViewPr varScale="1">
        <p:scale>
          <a:sx n="81" d="100"/>
          <a:sy n="81" d="100"/>
        </p:scale>
        <p:origin x="990" y="90"/>
      </p:cViewPr>
      <p:guideLst/>
    </p:cSldViewPr>
  </p:slideViewPr>
  <p:outlineViewPr>
    <p:cViewPr>
      <p:scale>
        <a:sx n="33" d="100"/>
        <a:sy n="33" d="100"/>
      </p:scale>
      <p:origin x="0" y="-18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3177" tIns="46589" rIns="93177" bIns="46589" rtlCol="0"/>
          <a:lstStyle>
            <a:lvl1pPr algn="r">
              <a:defRPr sz="1200"/>
            </a:lvl1pPr>
          </a:lstStyle>
          <a:p>
            <a:fld id="{45240F92-DF6E-4648-AD8F-7850F9E65E31}" type="datetimeFigureOut">
              <a:rPr lang="en-US" smtClean="0"/>
              <a:t>6/14/2017</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3177" tIns="46589" rIns="93177" bIns="46589" rtlCol="0" anchor="b"/>
          <a:lstStyle>
            <a:lvl1pPr algn="r">
              <a:defRPr sz="1200"/>
            </a:lvl1pPr>
          </a:lstStyle>
          <a:p>
            <a:fld id="{1BE27C02-8CF2-48E1-B992-C87061E2EA3A}" type="slidenum">
              <a:rPr lang="en-US" smtClean="0"/>
              <a:t>‹#›</a:t>
            </a:fld>
            <a:endParaRPr lang="en-US" dirty="0"/>
          </a:p>
        </p:txBody>
      </p:sp>
    </p:spTree>
    <p:extLst>
      <p:ext uri="{BB962C8B-B14F-4D97-AF65-F5344CB8AC3E}">
        <p14:creationId xmlns:p14="http://schemas.microsoft.com/office/powerpoint/2010/main" val="3676404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ites.wp.odu.edu/web-access/document-accessibilit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 Id="rId4" Type="http://schemas.openxmlformats.org/officeDocument/2006/relationships/hyperlink" Target="http://webaim.org/" TargetMode="Externa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 Id="rId6" Type="http://schemas.openxmlformats.org/officeDocument/2006/relationships/hyperlink" Target="http://wp.odu.edu/ada-compliance/" TargetMode="External"/><Relationship Id="rId5" Type="http://schemas.openxmlformats.org/officeDocument/2006/relationships/hyperlink" Target="http://www.interactiveaccessibility.com/services/ada-compliance" TargetMode="External"/><Relationship Id="rId4" Type="http://schemas.openxmlformats.org/officeDocument/2006/relationships/hyperlink" Target="http://www.ada.gov/" TargetMode="Externa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 Id="rId4" Type="http://schemas.openxmlformats.org/officeDocument/2006/relationships/hyperlink" Target="http://webaim.org/intro/" TargetMode="Externa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In this presentation,</a:t>
            </a:r>
            <a:r>
              <a:rPr lang="en-US" baseline="0" dirty="0" smtClean="0"/>
              <a:t> we will address best practices in creating accessible online material. Much of the information will be for general online development. It is not specific to software or learning platform with the exception of Blackboard.</a:t>
            </a:r>
            <a:endParaRPr lang="en-US" dirty="0"/>
          </a:p>
        </p:txBody>
      </p:sp>
      <p:sp>
        <p:nvSpPr>
          <p:cNvPr id="4" name="Slide Number Placeholder 3"/>
          <p:cNvSpPr>
            <a:spLocks noGrp="1"/>
          </p:cNvSpPr>
          <p:nvPr>
            <p:ph type="sldNum" sz="quarter" idx="10"/>
          </p:nvPr>
        </p:nvSpPr>
        <p:spPr/>
        <p:txBody>
          <a:bodyPr/>
          <a:lstStyle/>
          <a:p>
            <a:fld id="{1BE27C02-8CF2-48E1-B992-C87061E2EA3A}" type="slidenum">
              <a:rPr lang="en-US" smtClean="0"/>
              <a:t>1</a:t>
            </a:fld>
            <a:endParaRPr lang="en-US" dirty="0"/>
          </a:p>
        </p:txBody>
      </p:sp>
    </p:spTree>
    <p:extLst>
      <p:ext uri="{BB962C8B-B14F-4D97-AF65-F5344CB8AC3E}">
        <p14:creationId xmlns:p14="http://schemas.microsoft.com/office/powerpoint/2010/main" val="3915806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How easy is it for your students to view and understand your instructional materials? This is “readability” defined. Students (and you) view text and content differently on a computer screen than on a printed page.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You should of course develop your instructional materials to academic standards. But, to make your text more accessible, revise it for how students DO read online:</a:t>
            </a:r>
            <a:endParaRPr lang="en-US" dirty="0"/>
          </a:p>
        </p:txBody>
      </p:sp>
      <p:sp>
        <p:nvSpPr>
          <p:cNvPr id="4" name="Slide Number Placeholder 3"/>
          <p:cNvSpPr>
            <a:spLocks noGrp="1"/>
          </p:cNvSpPr>
          <p:nvPr>
            <p:ph type="sldNum" sz="quarter" idx="10"/>
          </p:nvPr>
        </p:nvSpPr>
        <p:spPr/>
        <p:txBody>
          <a:bodyPr/>
          <a:lstStyle/>
          <a:p>
            <a:fld id="{1BE27C02-8CF2-48E1-B992-C87061E2EA3A}" type="slidenum">
              <a:rPr lang="en-US" smtClean="0"/>
              <a:t>12</a:t>
            </a:fld>
            <a:endParaRPr lang="en-US" dirty="0"/>
          </a:p>
        </p:txBody>
      </p:sp>
    </p:spTree>
    <p:extLst>
      <p:ext uri="{BB962C8B-B14F-4D97-AF65-F5344CB8AC3E}">
        <p14:creationId xmlns:p14="http://schemas.microsoft.com/office/powerpoint/2010/main" val="1441127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27C02-8CF2-48E1-B992-C87061E2EA3A}" type="slidenum">
              <a:rPr lang="en-US" smtClean="0"/>
              <a:t>13</a:t>
            </a:fld>
            <a:endParaRPr lang="en-US" dirty="0"/>
          </a:p>
        </p:txBody>
      </p:sp>
    </p:spTree>
    <p:extLst>
      <p:ext uri="{BB962C8B-B14F-4D97-AF65-F5344CB8AC3E}">
        <p14:creationId xmlns:p14="http://schemas.microsoft.com/office/powerpoint/2010/main" val="3359840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27C02-8CF2-48E1-B992-C87061E2EA3A}" type="slidenum">
              <a:rPr lang="en-US" smtClean="0"/>
              <a:t>16</a:t>
            </a:fld>
            <a:endParaRPr lang="en-US" dirty="0"/>
          </a:p>
        </p:txBody>
      </p:sp>
    </p:spTree>
    <p:extLst>
      <p:ext uri="{BB962C8B-B14F-4D97-AF65-F5344CB8AC3E}">
        <p14:creationId xmlns:p14="http://schemas.microsoft.com/office/powerpoint/2010/main" val="1325301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Have your students ever commented that your learning materials are a “wall of text?” To make your Web content more accessible, it needs semantic structure. “Semantic structure” simply means that the text is organized by priority and formatted correctly: your text is organized into titles, subtitles and paragraphs, for example.</a:t>
            </a:r>
          </a:p>
          <a:p>
            <a:r>
              <a:rPr lang="en-US" sz="1200" b="0" i="0" kern="1200" dirty="0" smtClean="0">
                <a:solidFill>
                  <a:schemeClr val="tx1"/>
                </a:solidFill>
                <a:effectLst/>
                <a:latin typeface="+mn-lt"/>
                <a:ea typeface="+mn-ea"/>
                <a:cs typeface="+mn-cs"/>
              </a:rPr>
              <a:t>Internet browsers and assistive technologies, like screen readers, rely on semantic structure to deliver, display, or process your webpages and online materials. Example: blind students use headings to navigate from section to section with a screen reader.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Web content editors and text editors contain built-in options for adding semantic structure. You can easily add heading styles to text or even convert text from tables using editing buttons. (Word, PPT, and PDF also have this for </a:t>
            </a:r>
            <a:r>
              <a:rPr lang="en-US" sz="1200" b="0" i="0" u="none" strike="noStrike" kern="1200" dirty="0" smtClean="0">
                <a:solidFill>
                  <a:schemeClr val="tx1"/>
                </a:solidFill>
                <a:effectLst/>
                <a:latin typeface="+mn-lt"/>
                <a:ea typeface="+mn-ea"/>
                <a:cs typeface="+mn-cs"/>
                <a:hlinkClick r:id="rId3"/>
              </a:rPr>
              <a:t>document accessibility</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1BE27C02-8CF2-48E1-B992-C87061E2EA3A}" type="slidenum">
              <a:rPr lang="en-US" smtClean="0"/>
              <a:t>17</a:t>
            </a:fld>
            <a:endParaRPr lang="en-US" dirty="0"/>
          </a:p>
        </p:txBody>
      </p:sp>
    </p:spTree>
    <p:extLst>
      <p:ext uri="{BB962C8B-B14F-4D97-AF65-F5344CB8AC3E}">
        <p14:creationId xmlns:p14="http://schemas.microsoft.com/office/powerpoint/2010/main" val="373694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31774">
              <a:defRPr/>
            </a:pPr>
            <a:r>
              <a:rPr lang="en-US" dirty="0" smtClean="0"/>
              <a:t>Ok, now</a:t>
            </a:r>
            <a:r>
              <a:rPr lang="en-US" baseline="0" dirty="0" smtClean="0"/>
              <a:t> that all the formalities have been discussed, let’s get into the how’s of applying basic accessibility. We’ll start with the visual benefits of accessibility. Large Print.</a:t>
            </a:r>
          </a:p>
          <a:p>
            <a:pPr defTabSz="931774">
              <a:defRPr/>
            </a:pPr>
            <a:r>
              <a:rPr lang="en-US" b="1" dirty="0" smtClean="0"/>
              <a:t>Large print </a:t>
            </a:r>
            <a:r>
              <a:rPr lang="en-US" dirty="0" smtClean="0"/>
              <a:t>assists readers with low vision. It also helps readers to read easily in a noisy area where text is the only option.</a:t>
            </a:r>
          </a:p>
          <a:p>
            <a:pPr defTabSz="931774">
              <a:defRPr/>
            </a:pPr>
            <a:endParaRPr lang="en-US" dirty="0" smtClean="0"/>
          </a:p>
          <a:p>
            <a:pPr defTabSz="931774">
              <a:defRPr/>
            </a:pPr>
            <a:r>
              <a:rPr lang="en-US" b="1" dirty="0" smtClean="0"/>
              <a:t>Alt Text and Text-to-Speech </a:t>
            </a:r>
            <a:r>
              <a:rPr lang="en-US" dirty="0" smtClean="0"/>
              <a:t>allow for screen readers</a:t>
            </a:r>
            <a:r>
              <a:rPr lang="en-US" baseline="0" dirty="0" smtClean="0"/>
              <a:t> to read what’s on a page. </a:t>
            </a:r>
            <a:r>
              <a:rPr lang="en-US" dirty="0" smtClean="0"/>
              <a:t>Hearing the text allows for additional comprehension and support.  Text should be able to be read by a screen reader. Incorporating alt text when using images or objects allows a screen reader to inform the user about what is on the page.</a:t>
            </a:r>
          </a:p>
          <a:p>
            <a:pPr defTabSz="931774">
              <a:defRPr/>
            </a:pPr>
            <a:endParaRPr lang="en-US" dirty="0" smtClean="0"/>
          </a:p>
          <a:p>
            <a:pPr defTabSz="931774">
              <a:defRPr/>
            </a:pPr>
            <a:r>
              <a:rPr lang="en-US" dirty="0" smtClean="0"/>
              <a:t>Text to speech is when the text is read aloud by an accessibility device, a screen reader, or other</a:t>
            </a:r>
            <a:r>
              <a:rPr lang="en-US" baseline="0" dirty="0" smtClean="0"/>
              <a:t> software -even software built in to many laptops and computers. </a:t>
            </a:r>
          </a:p>
          <a:p>
            <a:pPr defTabSz="931774">
              <a:defRPr/>
            </a:pPr>
            <a:endParaRPr lang="en-US" dirty="0" smtClean="0"/>
          </a:p>
          <a:p>
            <a:pPr defTabSz="931774">
              <a:defRPr/>
            </a:pPr>
            <a:r>
              <a:rPr lang="en-US" dirty="0" smtClean="0">
                <a:solidFill>
                  <a:srgbClr val="403B34"/>
                </a:solidFill>
                <a:latin typeface="Tahoma" panose="020B0604030504040204" pitchFamily="34" charset="0"/>
              </a:rPr>
              <a:t>Using Alt text provides</a:t>
            </a:r>
            <a:r>
              <a:rPr lang="en-US" baseline="0" dirty="0" smtClean="0">
                <a:solidFill>
                  <a:srgbClr val="403B34"/>
                </a:solidFill>
                <a:latin typeface="Tahoma" panose="020B0604030504040204" pitchFamily="34" charset="0"/>
              </a:rPr>
              <a:t> those with vision loss the same opportunity to obtain information </a:t>
            </a:r>
            <a:r>
              <a:rPr lang="en-US" dirty="0" smtClean="0">
                <a:solidFill>
                  <a:srgbClr val="403B34"/>
                </a:solidFill>
                <a:latin typeface="Tahoma" panose="020B0604030504040204" pitchFamily="34" charset="0"/>
              </a:rPr>
              <a:t>of what others 'see' in an image or object. </a:t>
            </a:r>
          </a:p>
          <a:p>
            <a:pPr defTabSz="931774">
              <a:defRPr/>
            </a:pPr>
            <a:endParaRPr lang="en-US" dirty="0" smtClean="0">
              <a:solidFill>
                <a:srgbClr val="403B34"/>
              </a:solidFill>
              <a:latin typeface="Tahoma" panose="020B0604030504040204" pitchFamily="34" charset="0"/>
            </a:endParaRPr>
          </a:p>
          <a:p>
            <a:pPr defTabSz="931774">
              <a:defRPr/>
            </a:pPr>
            <a:r>
              <a:rPr lang="en-US" dirty="0" smtClean="0">
                <a:solidFill>
                  <a:srgbClr val="403B34"/>
                </a:solidFill>
                <a:latin typeface="Tahoma" panose="020B0604030504040204" pitchFamily="34" charset="0"/>
              </a:rPr>
              <a:t>Using descriptive text is another visual benefit.</a:t>
            </a:r>
            <a:r>
              <a:rPr lang="en-US" baseline="0" dirty="0" smtClean="0">
                <a:solidFill>
                  <a:srgbClr val="403B34"/>
                </a:solidFill>
                <a:latin typeface="Tahoma" panose="020B0604030504040204" pitchFamily="34" charset="0"/>
              </a:rPr>
              <a:t> Descriptive text </a:t>
            </a:r>
            <a:r>
              <a:rPr lang="en-US" dirty="0" smtClean="0">
                <a:solidFill>
                  <a:srgbClr val="403B34"/>
                </a:solidFill>
                <a:latin typeface="Tahoma" panose="020B0604030504040204" pitchFamily="34" charset="0"/>
              </a:rPr>
              <a:t>can be near ( or under each image as on</a:t>
            </a:r>
            <a:r>
              <a:rPr lang="en-US" baseline="0" dirty="0" smtClean="0">
                <a:solidFill>
                  <a:srgbClr val="403B34"/>
                </a:solidFill>
                <a:latin typeface="Tahoma" panose="020B0604030504040204" pitchFamily="34" charset="0"/>
              </a:rPr>
              <a:t> this page and throughout the</a:t>
            </a:r>
            <a:r>
              <a:rPr lang="en-US" dirty="0" smtClean="0">
                <a:solidFill>
                  <a:srgbClr val="403B34"/>
                </a:solidFill>
                <a:latin typeface="Tahoma" panose="020B0604030504040204" pitchFamily="34" charset="0"/>
              </a:rPr>
              <a:t> module)</a:t>
            </a:r>
            <a:br>
              <a:rPr lang="en-US" dirty="0" smtClean="0">
                <a:solidFill>
                  <a:srgbClr val="403B34"/>
                </a:solidFill>
                <a:latin typeface="Tahoma" panose="020B0604030504040204" pitchFamily="34" charset="0"/>
              </a:rPr>
            </a:br>
            <a:r>
              <a:rPr lang="en-US" dirty="0" smtClean="0">
                <a:solidFill>
                  <a:srgbClr val="403B34"/>
                </a:solidFill>
                <a:latin typeface="Tahoma" panose="020B0604030504040204" pitchFamily="34" charset="0"/>
              </a:rPr>
              <a:t>Examples of descriptive text can be seen throughout the module describing each picture or graphic.</a:t>
            </a:r>
            <a:endParaRPr lang="en-US" dirty="0" smtClean="0"/>
          </a:p>
          <a:p>
            <a:pPr defTabSz="931774">
              <a:defRPr/>
            </a:pPr>
            <a:endParaRPr lang="en-US" dirty="0" smtClean="0"/>
          </a:p>
          <a:p>
            <a:r>
              <a:rPr lang="en-US" b="1" dirty="0" smtClean="0"/>
              <a:t>Fonts-</a:t>
            </a:r>
            <a:r>
              <a:rPr lang="en-US" dirty="0" smtClean="0"/>
              <a:t>use real text rather than something that is a text image,</a:t>
            </a:r>
            <a:r>
              <a:rPr lang="en-US" baseline="0" dirty="0" smtClean="0"/>
              <a:t> select basic, simple, easily readable fonts, which are (Sans Serif) fonts. A list of san serif fonts is available here.</a:t>
            </a:r>
          </a:p>
          <a:p>
            <a:r>
              <a:rPr lang="en-US" baseline="0" dirty="0" smtClean="0"/>
              <a:t>Other tips are to use a limited number of fonts, be consistent with font size, avoid small fonts, and make sure there is sufficient contrast between the text and the background</a:t>
            </a:r>
          </a:p>
          <a:p>
            <a:endParaRPr lang="en-US" baseline="0" dirty="0" smtClean="0"/>
          </a:p>
          <a:p>
            <a:r>
              <a:rPr lang="en-US" dirty="0" smtClean="0"/>
              <a:t>When using images, best practices are:</a:t>
            </a:r>
          </a:p>
          <a:p>
            <a:r>
              <a:rPr lang="en-US" dirty="0" smtClean="0"/>
              <a:t>Providing text alternatives for non-text content. This means to write in text format what an image, video, navigation arrows, photographs, etc. are portraying. Using alt tags help with doing this.</a:t>
            </a:r>
          </a:p>
          <a:p>
            <a:r>
              <a:rPr lang="en-US" dirty="0" smtClean="0"/>
              <a:t>Use descriptive text to explain what an image is portraying</a:t>
            </a:r>
          </a:p>
          <a:p>
            <a:endParaRPr lang="en-US" dirty="0"/>
          </a:p>
        </p:txBody>
      </p:sp>
      <p:sp>
        <p:nvSpPr>
          <p:cNvPr id="4" name="Slide Number Placeholder 3"/>
          <p:cNvSpPr>
            <a:spLocks noGrp="1"/>
          </p:cNvSpPr>
          <p:nvPr>
            <p:ph type="sldNum" sz="quarter" idx="10"/>
          </p:nvPr>
        </p:nvSpPr>
        <p:spPr/>
        <p:txBody>
          <a:bodyPr/>
          <a:lstStyle/>
          <a:p>
            <a:fld id="{1BE27C02-8CF2-48E1-B992-C87061E2EA3A}" type="slidenum">
              <a:rPr lang="en-US" smtClean="0"/>
              <a:t>20</a:t>
            </a:fld>
            <a:endParaRPr lang="en-US" dirty="0"/>
          </a:p>
        </p:txBody>
      </p:sp>
    </p:spTree>
    <p:extLst>
      <p:ext uri="{BB962C8B-B14F-4D97-AF65-F5344CB8AC3E}">
        <p14:creationId xmlns:p14="http://schemas.microsoft.com/office/powerpoint/2010/main" val="1652357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a:p>
            <a:r>
              <a:rPr lang="en-US" dirty="0"/>
              <a:t>Text captioning can be integrated with video as closed-captioned text with the option of turning it off or on. It can also be open-captioning where the text is on at all times. Text captioning can also be used in real-time as in a synchronous online course. d</a:t>
            </a:r>
            <a:r>
              <a:rPr lang="en-US" baseline="0" dirty="0" smtClean="0"/>
              <a:t>evelopment. </a:t>
            </a:r>
          </a:p>
          <a:p>
            <a:endParaRPr lang="en-US" baseline="0" dirty="0" smtClean="0"/>
          </a:p>
          <a:p>
            <a:r>
              <a:rPr lang="en-US" baseline="0" dirty="0" smtClean="0"/>
              <a:t>Transcripts also help with reading the information as opposed to listening to a video/audio. Second language learners can also benefit from reading the text </a:t>
            </a:r>
          </a:p>
          <a:p>
            <a:endParaRPr lang="en-US" baseline="0" dirty="0" smtClean="0"/>
          </a:p>
          <a:p>
            <a:r>
              <a:rPr lang="en-US" dirty="0"/>
              <a:t>Translation of speech into sign language benefits people who are deaf, hard of hearing, or with a communication disability. Interpreting is done primarily in a face-to-face setting, however, can be used by way of a video</a:t>
            </a:r>
            <a:br>
              <a:rPr lang="en-US" dirty="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1BE27C02-8CF2-48E1-B992-C87061E2EA3A}" type="slidenum">
              <a:rPr lang="en-US" smtClean="0"/>
              <a:t>21</a:t>
            </a:fld>
            <a:endParaRPr lang="en-US" dirty="0"/>
          </a:p>
        </p:txBody>
      </p:sp>
    </p:spTree>
    <p:extLst>
      <p:ext uri="{BB962C8B-B14F-4D97-AF65-F5344CB8AC3E}">
        <p14:creationId xmlns:p14="http://schemas.microsoft.com/office/powerpoint/2010/main" val="917313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Accessible mobility benefits create less stress for clicking and scrolling to a destination. These allow for manipulation of keys without using the keyboard. The top image shows how one could benefit with keyboard commands without having to use a mouse.</a:t>
            </a:r>
          </a:p>
          <a:p>
            <a:endParaRPr lang="en-US" dirty="0"/>
          </a:p>
          <a:p>
            <a:r>
              <a:rPr lang="en-US" dirty="0"/>
              <a:t>Also, having few navigational links help with less mobility effort for those who need a device to type with. Links should also be accessible and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1BE27C02-8CF2-48E1-B992-C87061E2EA3A}" type="slidenum">
              <a:rPr lang="en-US" smtClean="0"/>
              <a:t>22</a:t>
            </a:fld>
            <a:endParaRPr lang="en-US" dirty="0"/>
          </a:p>
        </p:txBody>
      </p:sp>
    </p:spTree>
    <p:extLst>
      <p:ext uri="{BB962C8B-B14F-4D97-AF65-F5344CB8AC3E}">
        <p14:creationId xmlns:p14="http://schemas.microsoft.com/office/powerpoint/2010/main" val="3118108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Using clear and concise language helps audience to understand meaning quickly and easily. Avoid jargon only known by a limited range of professionals. If in a career field or professional environment and you have an audience, don’t assume everyone knows the terminology you are using. There may be acronyms only known within your organization. </a:t>
            </a:r>
          </a:p>
          <a:p>
            <a:endParaRPr lang="en-US" dirty="0"/>
          </a:p>
          <a:p>
            <a:r>
              <a:rPr lang="en-US" dirty="0"/>
              <a:t>Use graphics when possible to display information more engaging on a page. The image shows a bulleted list on the left and the same list using interlocking circles on the right. The interlocking circles can visually display that the text is related.</a:t>
            </a:r>
          </a:p>
          <a:p>
            <a:endParaRPr lang="en-US" dirty="0"/>
          </a:p>
          <a:p>
            <a:r>
              <a:rPr lang="en-US" dirty="0"/>
              <a:t>Text-to-speech helps with cognitive or hidden disabilities in keeping a steady pace as well as acts like a guide to direct reading. You may have seen some devices using text to speech. Your laptop or computer should have this feature built in if it’s only few years old. Try it!</a:t>
            </a:r>
          </a:p>
          <a:p>
            <a:endParaRPr lang="en-US" dirty="0"/>
          </a:p>
          <a:p>
            <a:r>
              <a:rPr lang="en-US" dirty="0"/>
              <a:t>Having few navigational links not only benefits those with mobility disabilities, as mentioned previously, but it also benefits those who have processing challenges and need time to process information without going deeper into a site using multiple links. It is easy to lose your place and become lost and frustrated on a site.</a:t>
            </a:r>
          </a:p>
        </p:txBody>
      </p:sp>
      <p:sp>
        <p:nvSpPr>
          <p:cNvPr id="4" name="Slide Number Placeholder 3"/>
          <p:cNvSpPr>
            <a:spLocks noGrp="1"/>
          </p:cNvSpPr>
          <p:nvPr>
            <p:ph type="sldNum" sz="quarter" idx="10"/>
          </p:nvPr>
        </p:nvSpPr>
        <p:spPr/>
        <p:txBody>
          <a:bodyPr/>
          <a:lstStyle/>
          <a:p>
            <a:fld id="{1BE27C02-8CF2-48E1-B992-C87061E2EA3A}" type="slidenum">
              <a:rPr lang="en-US" smtClean="0"/>
              <a:t>23</a:t>
            </a:fld>
            <a:endParaRPr lang="en-US" dirty="0"/>
          </a:p>
        </p:txBody>
      </p:sp>
    </p:spTree>
    <p:extLst>
      <p:ext uri="{BB962C8B-B14F-4D97-AF65-F5344CB8AC3E}">
        <p14:creationId xmlns:p14="http://schemas.microsoft.com/office/powerpoint/2010/main" val="2093681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Here are a list of resources used</a:t>
            </a:r>
            <a:r>
              <a:rPr lang="en-US" baseline="0" dirty="0" smtClean="0"/>
              <a:t> in this recording. I encourage you to research more resources and become familiar with accessibility as it may benefit those in their chosen career field. </a:t>
            </a:r>
          </a:p>
          <a:p>
            <a:endParaRPr lang="en-US" dirty="0"/>
          </a:p>
        </p:txBody>
      </p:sp>
      <p:sp>
        <p:nvSpPr>
          <p:cNvPr id="4" name="Slide Number Placeholder 3"/>
          <p:cNvSpPr>
            <a:spLocks noGrp="1"/>
          </p:cNvSpPr>
          <p:nvPr>
            <p:ph type="sldNum" sz="quarter" idx="10"/>
          </p:nvPr>
        </p:nvSpPr>
        <p:spPr/>
        <p:txBody>
          <a:bodyPr/>
          <a:lstStyle/>
          <a:p>
            <a:fld id="{1BE27C02-8CF2-48E1-B992-C87061E2EA3A}" type="slidenum">
              <a:rPr lang="en-US" smtClean="0"/>
              <a:t>24</a:t>
            </a:fld>
            <a:endParaRPr lang="en-US" dirty="0"/>
          </a:p>
        </p:txBody>
      </p:sp>
    </p:spTree>
    <p:extLst>
      <p:ext uri="{BB962C8B-B14F-4D97-AF65-F5344CB8AC3E}">
        <p14:creationId xmlns:p14="http://schemas.microsoft.com/office/powerpoint/2010/main" val="650387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 goal and outcomes are</a:t>
            </a:r>
          </a:p>
          <a:p>
            <a:r>
              <a:rPr lang="en-US" dirty="0" smtClean="0"/>
              <a:t>Identify the term web accessibility</a:t>
            </a:r>
          </a:p>
          <a:p>
            <a:r>
              <a:rPr lang="en-US" dirty="0" smtClean="0"/>
              <a:t>Identify ADA Compliance, Section 508, and WebAIM</a:t>
            </a:r>
          </a:p>
          <a:p>
            <a:r>
              <a:rPr lang="en-US" dirty="0" smtClean="0"/>
              <a:t>Identity what may be considered a disability</a:t>
            </a:r>
          </a:p>
          <a:p>
            <a:r>
              <a:rPr lang="en-US" dirty="0" smtClean="0"/>
              <a:t>Apply basic accessibility standards to an online format</a:t>
            </a:r>
          </a:p>
          <a:p>
            <a:r>
              <a:rPr lang="en-US" dirty="0" smtClean="0"/>
              <a:t>We will address the What, Why, and How of accessibility</a:t>
            </a:r>
            <a:endParaRPr lang="en-US" dirty="0"/>
          </a:p>
        </p:txBody>
      </p:sp>
      <p:sp>
        <p:nvSpPr>
          <p:cNvPr id="4" name="Slide Number Placeholder 3"/>
          <p:cNvSpPr>
            <a:spLocks noGrp="1"/>
          </p:cNvSpPr>
          <p:nvPr>
            <p:ph type="sldNum" sz="quarter" idx="10"/>
          </p:nvPr>
        </p:nvSpPr>
        <p:spPr/>
        <p:txBody>
          <a:bodyPr/>
          <a:lstStyle/>
          <a:p>
            <a:fld id="{1BE27C02-8CF2-48E1-B992-C87061E2EA3A}" type="slidenum">
              <a:rPr lang="en-US" smtClean="0"/>
              <a:t>2</a:t>
            </a:fld>
            <a:endParaRPr lang="en-US" dirty="0"/>
          </a:p>
        </p:txBody>
      </p:sp>
    </p:spTree>
    <p:extLst>
      <p:ext uri="{BB962C8B-B14F-4D97-AF65-F5344CB8AC3E}">
        <p14:creationId xmlns:p14="http://schemas.microsoft.com/office/powerpoint/2010/main" val="3291688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Let's take a look at what kind of learner can benefit from The applications listed. These are suggested ideas and are not limited to only those listed. </a:t>
            </a:r>
          </a:p>
        </p:txBody>
      </p:sp>
      <p:sp>
        <p:nvSpPr>
          <p:cNvPr id="4" name="Slide Number Placeholder 3"/>
          <p:cNvSpPr>
            <a:spLocks noGrp="1"/>
          </p:cNvSpPr>
          <p:nvPr>
            <p:ph type="sldNum" sz="quarter" idx="10"/>
          </p:nvPr>
        </p:nvSpPr>
        <p:spPr/>
        <p:txBody>
          <a:bodyPr/>
          <a:lstStyle/>
          <a:p>
            <a:fld id="{1BE27C02-8CF2-48E1-B992-C87061E2EA3A}" type="slidenum">
              <a:rPr lang="en-US" smtClean="0"/>
              <a:t>3</a:t>
            </a:fld>
            <a:endParaRPr lang="en-US" dirty="0"/>
          </a:p>
        </p:txBody>
      </p:sp>
    </p:spTree>
    <p:extLst>
      <p:ext uri="{BB962C8B-B14F-4D97-AF65-F5344CB8AC3E}">
        <p14:creationId xmlns:p14="http://schemas.microsoft.com/office/powerpoint/2010/main" val="241912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indent="0">
              <a:buNone/>
            </a:pPr>
            <a:r>
              <a:rPr lang="en-US" dirty="0" smtClean="0"/>
              <a:t>Access should not be an issue.</a:t>
            </a:r>
          </a:p>
          <a:p>
            <a:pPr marL="0" indent="0">
              <a:buNone/>
            </a:pPr>
            <a:r>
              <a:rPr lang="en-US" dirty="0" smtClean="0"/>
              <a:t>Online content must be designed, and correctly formatted, to be easily accessed. </a:t>
            </a:r>
          </a:p>
          <a:p>
            <a:pPr marL="0" indent="0">
              <a:buNone/>
            </a:pPr>
            <a:r>
              <a:rPr lang="en-US" dirty="0" smtClean="0"/>
              <a:t>Since most instructional materials are now digital and delivered to students via the Web, instructors are responsible for creating learning materials that meet students’ Web accessibility needs.</a:t>
            </a:r>
          </a:p>
          <a:p>
            <a:endParaRPr lang="en-US" dirty="0" smtClean="0"/>
          </a:p>
          <a:p>
            <a:r>
              <a:rPr lang="en-US" dirty="0" smtClean="0"/>
              <a:t>The What…</a:t>
            </a:r>
            <a:r>
              <a:rPr lang="en-US" dirty="0"/>
              <a:t>Since much of the information we access is digital and on the internet, more attention in creating access in a digital environment has been increased. Having access is not just an opinion of doing the right thing-it is the law! </a:t>
            </a:r>
          </a:p>
          <a:p>
            <a:r>
              <a:rPr lang="en-US" dirty="0"/>
              <a:t>Everyone should have access to information.  Access means for individuals to be able to receive, use, and manipulate this information whether or not the individual has a disability. </a:t>
            </a:r>
          </a:p>
          <a:p>
            <a:r>
              <a:rPr lang="en-US" dirty="0"/>
              <a:t>Access should not be an issue.</a:t>
            </a:r>
          </a:p>
          <a:p>
            <a:r>
              <a:rPr lang="en-US" dirty="0"/>
              <a:t>There are several laws that mandate accessibility. </a:t>
            </a:r>
          </a:p>
          <a:p>
            <a:endParaRPr lang="en-US" dirty="0"/>
          </a:p>
          <a:p>
            <a:r>
              <a:rPr lang="en-US" dirty="0"/>
              <a:t>For the purposes of this </a:t>
            </a:r>
            <a:r>
              <a:rPr lang="en-US" dirty="0" smtClean="0"/>
              <a:t>presentation, </a:t>
            </a:r>
            <a:r>
              <a:rPr lang="en-US" dirty="0"/>
              <a:t>we will only briefly discuss a few of them. ADA Compliance and Section 508 of the Rehabilitation Act and </a:t>
            </a:r>
            <a:r>
              <a:rPr lang="en-US" dirty="0">
                <a:hlinkClick r:id="rId4"/>
              </a:rPr>
              <a:t>WebAIM</a:t>
            </a:r>
            <a:r>
              <a:rPr lang="en-US" dirty="0"/>
              <a:t> will be addressed. Becoming familiar with the law and information is encouraged. </a:t>
            </a:r>
          </a:p>
          <a:p>
            <a:endParaRPr lang="en-US" dirty="0"/>
          </a:p>
          <a:p>
            <a:r>
              <a:rPr lang="en-US" dirty="0"/>
              <a:t>A list of resources will be provided for you at the end in order to obtain further information. A copy of this presentation is also available through your instructor to access the links</a:t>
            </a:r>
            <a:r>
              <a:rPr lang="en-US" dirty="0" smtClean="0"/>
              <a:t>.</a:t>
            </a:r>
          </a:p>
          <a:p>
            <a:r>
              <a:rPr lang="en-US" dirty="0" smtClean="0"/>
              <a:t>What</a:t>
            </a:r>
            <a:r>
              <a:rPr lang="en-US" baseline="0" dirty="0" smtClean="0"/>
              <a:t> makes this staircase accessible?</a:t>
            </a:r>
            <a:endParaRPr lang="en-US" dirty="0"/>
          </a:p>
          <a:p>
            <a:endParaRPr lang="en-US" dirty="0"/>
          </a:p>
        </p:txBody>
      </p:sp>
      <p:sp>
        <p:nvSpPr>
          <p:cNvPr id="4" name="Slide Number Placeholder 3"/>
          <p:cNvSpPr>
            <a:spLocks noGrp="1"/>
          </p:cNvSpPr>
          <p:nvPr>
            <p:ph type="sldNum" sz="quarter" idx="10"/>
          </p:nvPr>
        </p:nvSpPr>
        <p:spPr/>
        <p:txBody>
          <a:bodyPr/>
          <a:lstStyle/>
          <a:p>
            <a:fld id="{1BE27C02-8CF2-48E1-B992-C87061E2EA3A}" type="slidenum">
              <a:rPr lang="en-US" smtClean="0"/>
              <a:t>4</a:t>
            </a:fld>
            <a:endParaRPr lang="en-US" dirty="0"/>
          </a:p>
        </p:txBody>
      </p:sp>
    </p:spTree>
    <p:extLst>
      <p:ext uri="{BB962C8B-B14F-4D97-AF65-F5344CB8AC3E}">
        <p14:creationId xmlns:p14="http://schemas.microsoft.com/office/powerpoint/2010/main" val="100657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31774"/>
            <a:r>
              <a:rPr lang="en-US" dirty="0" smtClean="0"/>
              <a:t>Why:</a:t>
            </a:r>
            <a:r>
              <a:rPr lang="en-US" baseline="0" dirty="0" smtClean="0"/>
              <a:t> </a:t>
            </a:r>
          </a:p>
          <a:p>
            <a:pPr defTabSz="931774"/>
            <a:r>
              <a:rPr lang="en-US" dirty="0">
                <a:solidFill>
                  <a:schemeClr val="bg1"/>
                </a:solidFill>
              </a:rPr>
              <a:t>American with Disabilities Act (ADA)</a:t>
            </a:r>
            <a:br>
              <a:rPr lang="en-US" dirty="0">
                <a:solidFill>
                  <a:schemeClr val="bg1"/>
                </a:solidFill>
              </a:rPr>
            </a:br>
            <a:r>
              <a:rPr lang="en-US" dirty="0">
                <a:solidFill>
                  <a:schemeClr val="bg1"/>
                </a:solidFill>
              </a:rPr>
              <a:t>What does the law have to do with it? Everything!  </a:t>
            </a:r>
          </a:p>
          <a:p>
            <a:pPr defTabSz="931774"/>
            <a:r>
              <a:rPr lang="en-US" baseline="0" dirty="0" smtClean="0"/>
              <a:t>ADA </a:t>
            </a:r>
            <a:r>
              <a:rPr lang="en-US" dirty="0" smtClean="0"/>
              <a:t>says no one with a disability can be discriminated against and has equal opportunities for employment, governmental services, commercial facilities, public accommodations, and transportation. </a:t>
            </a:r>
          </a:p>
          <a:p>
            <a:pPr defTabSz="931774"/>
            <a:endParaRPr lang="en-US" dirty="0" smtClean="0"/>
          </a:p>
          <a:p>
            <a:pPr defTabSz="931774"/>
            <a:r>
              <a:rPr lang="en-US" dirty="0">
                <a:solidFill>
                  <a:schemeClr val="bg1"/>
                </a:solidFill>
                <a:hlinkClick r:id="rId4"/>
              </a:rPr>
              <a:t>The American with Disabilities Act </a:t>
            </a:r>
            <a:r>
              <a:rPr lang="en-US" dirty="0">
                <a:solidFill>
                  <a:schemeClr val="bg1"/>
                </a:solidFill>
              </a:rPr>
              <a:t>(ADA) of 1990 Since the words “public accommodations” is stated as requiring equal access, this includes the internet. For example, if an institution uses websites, such as WordPress, it must also follow ADA compliancy.</a:t>
            </a:r>
          </a:p>
          <a:p>
            <a:pPr defTabSz="931774"/>
            <a:r>
              <a:rPr lang="en-US" dirty="0" smtClean="0"/>
              <a:t>In 2010 the (ADA) published Standards for Accessible Design. “These standards state that all electronic and information technology must be accessible to people with disabilities.” (Source: </a:t>
            </a:r>
            <a:r>
              <a:rPr lang="en-US" dirty="0" smtClean="0">
                <a:hlinkClick r:id="rId5"/>
              </a:rPr>
              <a:t>Interactive Accessibility</a:t>
            </a:r>
            <a:r>
              <a:rPr lang="en-US" dirty="0" smtClean="0"/>
              <a:t>). </a:t>
            </a:r>
          </a:p>
          <a:p>
            <a:pPr defTabSz="931774"/>
            <a:endParaRPr lang="en-US" dirty="0" smtClean="0"/>
          </a:p>
          <a:p>
            <a:pPr defTabSz="931774"/>
            <a:r>
              <a:rPr lang="en-US" dirty="0" smtClean="0"/>
              <a:t>WordPress</a:t>
            </a:r>
            <a:r>
              <a:rPr lang="en-US" baseline="0" dirty="0" smtClean="0"/>
              <a:t> also</a:t>
            </a:r>
            <a:r>
              <a:rPr lang="en-US" dirty="0" smtClean="0"/>
              <a:t> must follow ADA compliancy. An example is </a:t>
            </a:r>
            <a:r>
              <a:rPr lang="en-US" dirty="0" smtClean="0">
                <a:hlinkClick r:id="rId6"/>
              </a:rPr>
              <a:t>ODU’s WordPress </a:t>
            </a:r>
            <a:r>
              <a:rPr lang="en-US" dirty="0" smtClean="0"/>
              <a:t>site,</a:t>
            </a:r>
            <a:r>
              <a:rPr lang="en-US" baseline="0" dirty="0" smtClean="0"/>
              <a:t> which is a resource listed at the end on the resource page.</a:t>
            </a:r>
            <a:endParaRPr lang="en-US" dirty="0" smtClean="0"/>
          </a:p>
          <a:p>
            <a:pPr defTabSz="931774"/>
            <a:endParaRPr lang="en-US" dirty="0" smtClean="0"/>
          </a:p>
          <a:p>
            <a:endParaRPr lang="en-US" dirty="0"/>
          </a:p>
        </p:txBody>
      </p:sp>
      <p:sp>
        <p:nvSpPr>
          <p:cNvPr id="4" name="Slide Number Placeholder 3"/>
          <p:cNvSpPr>
            <a:spLocks noGrp="1"/>
          </p:cNvSpPr>
          <p:nvPr>
            <p:ph type="sldNum" sz="quarter" idx="10"/>
          </p:nvPr>
        </p:nvSpPr>
        <p:spPr/>
        <p:txBody>
          <a:bodyPr/>
          <a:lstStyle/>
          <a:p>
            <a:fld id="{1BE27C02-8CF2-48E1-B992-C87061E2EA3A}" type="slidenum">
              <a:rPr lang="en-US" smtClean="0"/>
              <a:t>5</a:t>
            </a:fld>
            <a:endParaRPr lang="en-US" dirty="0"/>
          </a:p>
        </p:txBody>
      </p:sp>
    </p:spTree>
    <p:extLst>
      <p:ext uri="{BB962C8B-B14F-4D97-AF65-F5344CB8AC3E}">
        <p14:creationId xmlns:p14="http://schemas.microsoft.com/office/powerpoint/2010/main" val="719594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dirty="0" smtClean="0"/>
              <a:t>It is an institutions responsibility to provide instruction that is accessible and inclusive to all students. (ADA Compliance is federal law.)</a:t>
            </a:r>
            <a:endParaRPr lang="en-US" dirty="0" smtClean="0"/>
          </a:p>
          <a:p>
            <a:endParaRPr lang="en-US" dirty="0" smtClean="0"/>
          </a:p>
          <a:p>
            <a:r>
              <a:rPr lang="en-US" dirty="0" smtClean="0"/>
              <a:t>Continuing</a:t>
            </a:r>
            <a:r>
              <a:rPr lang="en-US" baseline="0" dirty="0" smtClean="0"/>
              <a:t> with </a:t>
            </a:r>
            <a:r>
              <a:rPr lang="en-US" dirty="0" smtClean="0"/>
              <a:t>Why:</a:t>
            </a:r>
            <a:r>
              <a:rPr lang="en-US" baseline="0" dirty="0" smtClean="0"/>
              <a:t> </a:t>
            </a:r>
            <a:r>
              <a:rPr lang="en-US" dirty="0"/>
              <a:t>Section 508 means that information does not rely on one sensory output. In 1973, The Rehabilitation Act was amended to include Section 508, which requires “Federal agencies to make their electronic and information technology accessible to people with disabilities. </a:t>
            </a:r>
          </a:p>
          <a:p>
            <a:r>
              <a:rPr lang="en-US" dirty="0" smtClean="0"/>
              <a:t>For example, if information was in audio only, those with hearing loss could not access, if information was text only, those with vision loss could not access. Software and other technological devices are included within compliancy of Section 508. The</a:t>
            </a:r>
            <a:r>
              <a:rPr lang="en-US" baseline="0" dirty="0" smtClean="0"/>
              <a:t> image shows a video player, which displays audio, as well as a transcript for those needing to read what is being said word for word.</a:t>
            </a:r>
            <a:endParaRPr lang="en-US" dirty="0" smtClean="0"/>
          </a:p>
          <a:p>
            <a:pPr defTabSz="931774"/>
            <a:r>
              <a:rPr lang="en-US" dirty="0"/>
              <a:t>Section 508 ensures the accessibility for instruction of education, including higher education.  </a:t>
            </a:r>
          </a:p>
          <a:p>
            <a:pPr defTabSz="931774"/>
            <a:r>
              <a:rPr lang="en-US" dirty="0"/>
              <a:t>If there is any audio/video in something you create for others, be sure to assess if it needs transcripts. Accessibility is a must!</a:t>
            </a:r>
          </a:p>
          <a:p>
            <a:pPr defTabSz="931774"/>
            <a:endParaRPr lang="en-US" dirty="0"/>
          </a:p>
          <a:p>
            <a:endParaRPr lang="en-US" dirty="0"/>
          </a:p>
        </p:txBody>
      </p:sp>
      <p:sp>
        <p:nvSpPr>
          <p:cNvPr id="4" name="Slide Number Placeholder 3"/>
          <p:cNvSpPr>
            <a:spLocks noGrp="1"/>
          </p:cNvSpPr>
          <p:nvPr>
            <p:ph type="sldNum" sz="quarter" idx="10"/>
          </p:nvPr>
        </p:nvSpPr>
        <p:spPr/>
        <p:txBody>
          <a:bodyPr/>
          <a:lstStyle/>
          <a:p>
            <a:fld id="{1BE27C02-8CF2-48E1-B992-C87061E2EA3A}" type="slidenum">
              <a:rPr lang="en-US" smtClean="0"/>
              <a:t>6</a:t>
            </a:fld>
            <a:endParaRPr lang="en-US" dirty="0"/>
          </a:p>
        </p:txBody>
      </p:sp>
    </p:spTree>
    <p:extLst>
      <p:ext uri="{BB962C8B-B14F-4D97-AF65-F5344CB8AC3E}">
        <p14:creationId xmlns:p14="http://schemas.microsoft.com/office/powerpoint/2010/main" val="3238680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Major disability types include:</a:t>
            </a:r>
          </a:p>
          <a:p>
            <a:r>
              <a:rPr lang="en-US" b="1" dirty="0" smtClean="0">
                <a:solidFill>
                  <a:schemeClr val="tx1"/>
                </a:solidFill>
              </a:rPr>
              <a:t>Visual</a:t>
            </a:r>
            <a:r>
              <a:rPr lang="en-US" dirty="0" smtClean="0"/>
              <a:t>-Blindness, low vision, color-blindness</a:t>
            </a:r>
          </a:p>
          <a:p>
            <a:r>
              <a:rPr lang="en-US" b="1" dirty="0" smtClean="0">
                <a:solidFill>
                  <a:schemeClr val="tx1"/>
                </a:solidFill>
              </a:rPr>
              <a:t>Hearing</a:t>
            </a:r>
            <a:r>
              <a:rPr lang="en-US" dirty="0" smtClean="0"/>
              <a:t>-deafness and hard-of-hearing</a:t>
            </a:r>
          </a:p>
          <a:p>
            <a:r>
              <a:rPr lang="en-US" b="1" dirty="0" smtClean="0">
                <a:solidFill>
                  <a:schemeClr val="tx1"/>
                </a:solidFill>
              </a:rPr>
              <a:t>Mobility</a:t>
            </a:r>
            <a:r>
              <a:rPr lang="en-US" dirty="0" smtClean="0"/>
              <a:t>-inability to use a mouse, slow response time, limited fine motor control</a:t>
            </a:r>
          </a:p>
          <a:p>
            <a:r>
              <a:rPr lang="en-US" b="1" dirty="0" smtClean="0">
                <a:solidFill>
                  <a:schemeClr val="tx1"/>
                </a:solidFill>
              </a:rPr>
              <a:t>Cognitive</a:t>
            </a:r>
            <a:r>
              <a:rPr lang="en-US" dirty="0" smtClean="0"/>
              <a:t>-learning disability, distractibility, inability to remember or focus on large amounts of information. </a:t>
            </a:r>
          </a:p>
          <a:p>
            <a:r>
              <a:rPr lang="en-US" dirty="0" smtClean="0"/>
              <a:t>Why: </a:t>
            </a:r>
          </a:p>
          <a:p>
            <a:pPr defTabSz="931774"/>
            <a:r>
              <a:rPr lang="en-US" dirty="0">
                <a:hlinkClick r:id="rId4"/>
              </a:rPr>
              <a:t>WebAIM</a:t>
            </a:r>
            <a:r>
              <a:rPr lang="en-US" dirty="0"/>
              <a:t> (web accessibility in mind) has a vast amount of information including the what, why, and how people with disabilities can access the web.  People with disabilities that use the internet make up about 20%. </a:t>
            </a:r>
          </a:p>
          <a:p>
            <a:r>
              <a:rPr lang="en-US" dirty="0" smtClean="0"/>
              <a:t>I encourage you to visit the WebAIM site for information on how to create accessible documents,; i.e.</a:t>
            </a:r>
            <a:r>
              <a:rPr lang="en-US" baseline="0" dirty="0" smtClean="0"/>
              <a:t> ppt and Word </a:t>
            </a:r>
            <a:endParaRPr lang="en-US" dirty="0"/>
          </a:p>
        </p:txBody>
      </p:sp>
      <p:sp>
        <p:nvSpPr>
          <p:cNvPr id="4" name="Slide Number Placeholder 3"/>
          <p:cNvSpPr>
            <a:spLocks noGrp="1"/>
          </p:cNvSpPr>
          <p:nvPr>
            <p:ph type="sldNum" sz="quarter" idx="10"/>
          </p:nvPr>
        </p:nvSpPr>
        <p:spPr/>
        <p:txBody>
          <a:bodyPr/>
          <a:lstStyle/>
          <a:p>
            <a:fld id="{1BE27C02-8CF2-48E1-B992-C87061E2EA3A}" type="slidenum">
              <a:rPr lang="en-US" smtClean="0"/>
              <a:t>7</a:t>
            </a:fld>
            <a:endParaRPr lang="en-US" dirty="0"/>
          </a:p>
        </p:txBody>
      </p:sp>
    </p:spTree>
    <p:extLst>
      <p:ext uri="{BB962C8B-B14F-4D97-AF65-F5344CB8AC3E}">
        <p14:creationId xmlns:p14="http://schemas.microsoft.com/office/powerpoint/2010/main" val="2748438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Here is a</a:t>
            </a:r>
            <a:r>
              <a:rPr lang="en-US" baseline="0" dirty="0" smtClean="0"/>
              <a:t> cartoon image showing how providing access to those with disabilities actually creates accessibility for everyone.</a:t>
            </a:r>
            <a:endParaRPr lang="en-US" dirty="0"/>
          </a:p>
        </p:txBody>
      </p:sp>
      <p:sp>
        <p:nvSpPr>
          <p:cNvPr id="4" name="Slide Number Placeholder 3"/>
          <p:cNvSpPr>
            <a:spLocks noGrp="1"/>
          </p:cNvSpPr>
          <p:nvPr>
            <p:ph type="sldNum" sz="quarter" idx="10"/>
          </p:nvPr>
        </p:nvSpPr>
        <p:spPr/>
        <p:txBody>
          <a:bodyPr/>
          <a:lstStyle/>
          <a:p>
            <a:fld id="{1BE27C02-8CF2-48E1-B992-C87061E2EA3A}" type="slidenum">
              <a:rPr lang="en-US" smtClean="0"/>
              <a:t>8</a:t>
            </a:fld>
            <a:endParaRPr lang="en-US" dirty="0"/>
          </a:p>
        </p:txBody>
      </p:sp>
    </p:spTree>
    <p:extLst>
      <p:ext uri="{BB962C8B-B14F-4D97-AF65-F5344CB8AC3E}">
        <p14:creationId xmlns:p14="http://schemas.microsoft.com/office/powerpoint/2010/main" val="5964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Word, PPT and PDFs need particular formatting and designing for accessibility. The process is much like making webpage content accessible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Let’s</a:t>
            </a:r>
            <a:r>
              <a:rPr lang="en-US" sz="1200" baseline="0" dirty="0" smtClean="0"/>
              <a:t> look at this powerpoint as an example</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1BE27C02-8CF2-48E1-B992-C87061E2EA3A}" type="slidenum">
              <a:rPr lang="en-US" smtClean="0"/>
              <a:t>10</a:t>
            </a:fld>
            <a:endParaRPr lang="en-US" dirty="0"/>
          </a:p>
        </p:txBody>
      </p:sp>
    </p:spTree>
    <p:extLst>
      <p:ext uri="{BB962C8B-B14F-4D97-AF65-F5344CB8AC3E}">
        <p14:creationId xmlns:p14="http://schemas.microsoft.com/office/powerpoint/2010/main" val="2582415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653E95FB-0234-491B-B309-B819172E2F0F}" type="datetimeFigureOut">
              <a:rPr lang="en-US" smtClean="0"/>
              <a:t>6/14/2017</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AF0E1FE8-CB2F-41DA-8648-A4C9A7FB33BB}"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58888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3E95FB-0234-491B-B309-B819172E2F0F}" type="datetimeFigureOut">
              <a:rPr lang="en-US" smtClean="0"/>
              <a:t>6/14/2017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0E1FE8-CB2F-41DA-8648-A4C9A7FB33BB}" type="slidenum">
              <a:rPr lang="en-US" smtClean="0"/>
              <a:t>‹#›</a:t>
            </a:fld>
            <a:endParaRPr lang="en-US" dirty="0"/>
          </a:p>
        </p:txBody>
      </p:sp>
    </p:spTree>
    <p:extLst>
      <p:ext uri="{BB962C8B-B14F-4D97-AF65-F5344CB8AC3E}">
        <p14:creationId xmlns:p14="http://schemas.microsoft.com/office/powerpoint/2010/main" val="421168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3E95FB-0234-491B-B309-B819172E2F0F}" type="datetimeFigureOut">
              <a:rPr lang="en-US" smtClean="0"/>
              <a:t>6/14/2017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0E1FE8-CB2F-41DA-8648-A4C9A7FB33BB}" type="slidenum">
              <a:rPr lang="en-US" smtClean="0"/>
              <a:t>‹#›</a:t>
            </a:fld>
            <a:endParaRPr lang="en-US" dirty="0"/>
          </a:p>
        </p:txBody>
      </p:sp>
    </p:spTree>
    <p:extLst>
      <p:ext uri="{BB962C8B-B14F-4D97-AF65-F5344CB8AC3E}">
        <p14:creationId xmlns:p14="http://schemas.microsoft.com/office/powerpoint/2010/main" val="362617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3E95FB-0234-491B-B309-B819172E2F0F}" type="datetimeFigureOut">
              <a:rPr lang="en-US" smtClean="0"/>
              <a:t>6/14/2017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0E1FE8-CB2F-41DA-8648-A4C9A7FB33BB}" type="slidenum">
              <a:rPr lang="en-US" smtClean="0"/>
              <a:t>‹#›</a:t>
            </a:fld>
            <a:endParaRPr lang="en-US" dirty="0"/>
          </a:p>
        </p:txBody>
      </p:sp>
    </p:spTree>
    <p:extLst>
      <p:ext uri="{BB962C8B-B14F-4D97-AF65-F5344CB8AC3E}">
        <p14:creationId xmlns:p14="http://schemas.microsoft.com/office/powerpoint/2010/main" val="856552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653E95FB-0234-491B-B309-B819172E2F0F}" type="datetimeFigureOut">
              <a:rPr lang="en-US" smtClean="0"/>
              <a:t>6/14/2017</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AF0E1FE8-CB2F-41DA-8648-A4C9A7FB33BB}"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7619675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3E95FB-0234-491B-B309-B819172E2F0F}" type="datetimeFigureOut">
              <a:rPr lang="en-US" smtClean="0"/>
              <a:t>6/14/2017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0E1FE8-CB2F-41DA-8648-A4C9A7FB33BB}" type="slidenum">
              <a:rPr lang="en-US" smtClean="0"/>
              <a:t>‹#›</a:t>
            </a:fld>
            <a:endParaRPr lang="en-US" dirty="0"/>
          </a:p>
        </p:txBody>
      </p:sp>
    </p:spTree>
    <p:extLst>
      <p:ext uri="{BB962C8B-B14F-4D97-AF65-F5344CB8AC3E}">
        <p14:creationId xmlns:p14="http://schemas.microsoft.com/office/powerpoint/2010/main" val="369295958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3E95FB-0234-491B-B309-B819172E2F0F}" type="datetimeFigureOut">
              <a:rPr lang="en-US" smtClean="0"/>
              <a:t>6/14/2017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0E1FE8-CB2F-41DA-8648-A4C9A7FB33BB}" type="slidenum">
              <a:rPr lang="en-US" smtClean="0"/>
              <a:t>‹#›</a:t>
            </a:fld>
            <a:endParaRPr lang="en-US" dirty="0"/>
          </a:p>
        </p:txBody>
      </p:sp>
    </p:spTree>
    <p:extLst>
      <p:ext uri="{BB962C8B-B14F-4D97-AF65-F5344CB8AC3E}">
        <p14:creationId xmlns:p14="http://schemas.microsoft.com/office/powerpoint/2010/main" val="85248447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3E95FB-0234-491B-B309-B819172E2F0F}" type="datetimeFigureOut">
              <a:rPr lang="en-US" smtClean="0"/>
              <a:t>6/14/2017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0E1FE8-CB2F-41DA-8648-A4C9A7FB33BB}" type="slidenum">
              <a:rPr lang="en-US" smtClean="0"/>
              <a:t>‹#›</a:t>
            </a:fld>
            <a:endParaRPr lang="en-US" dirty="0"/>
          </a:p>
        </p:txBody>
      </p:sp>
    </p:spTree>
    <p:extLst>
      <p:ext uri="{BB962C8B-B14F-4D97-AF65-F5344CB8AC3E}">
        <p14:creationId xmlns:p14="http://schemas.microsoft.com/office/powerpoint/2010/main" val="3614297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3E95FB-0234-491B-B309-B819172E2F0F}" type="datetimeFigureOut">
              <a:rPr lang="en-US" smtClean="0"/>
              <a:t>6/14/2017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0E1FE8-CB2F-41DA-8648-A4C9A7FB33BB}" type="slidenum">
              <a:rPr lang="en-US" smtClean="0"/>
              <a:t>‹#›</a:t>
            </a:fld>
            <a:endParaRPr lang="en-US" dirty="0"/>
          </a:p>
        </p:txBody>
      </p:sp>
    </p:spTree>
    <p:extLst>
      <p:ext uri="{BB962C8B-B14F-4D97-AF65-F5344CB8AC3E}">
        <p14:creationId xmlns:p14="http://schemas.microsoft.com/office/powerpoint/2010/main" val="106018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653E95FB-0234-491B-B309-B819172E2F0F}" type="datetimeFigureOut">
              <a:rPr lang="en-US" smtClean="0"/>
              <a:t>6/14/2017</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AF0E1FE8-CB2F-41DA-8648-A4C9A7FB33BB}"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62810574"/>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653E95FB-0234-491B-B309-B819172E2F0F}" type="datetimeFigureOut">
              <a:rPr lang="en-US" smtClean="0"/>
              <a:t>6/14/2017</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AF0E1FE8-CB2F-41DA-8648-A4C9A7FB33BB}" type="slidenum">
              <a:rPr lang="en-US" smtClean="0"/>
              <a:t>‹#›</a:t>
            </a:fld>
            <a:endParaRPr lang="en-US" dirty="0"/>
          </a:p>
        </p:txBody>
      </p:sp>
    </p:spTree>
    <p:extLst>
      <p:ext uri="{BB962C8B-B14F-4D97-AF65-F5344CB8AC3E}">
        <p14:creationId xmlns:p14="http://schemas.microsoft.com/office/powerpoint/2010/main" val="3825270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653E95FB-0234-491B-B309-B819172E2F0F}" type="datetimeFigureOut">
              <a:rPr lang="en-US" smtClean="0"/>
              <a:t>6/14/2017</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F0E1FE8-CB2F-41DA-8648-A4C9A7FB33BB}" type="slidenum">
              <a:rPr lang="en-US" smtClean="0"/>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32356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ncdae.org/resources/cheatsheets/word2013.php"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hyperlink" Target="http://ncdae.org/resources/cheatsheets/powerpoint2013.php" TargetMode="External"/><Relationship Id="rId4" Type="http://schemas.openxmlformats.org/officeDocument/2006/relationships/hyperlink" Target="http://webaim.org/techniques/wor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8.xml"/><Relationship Id="rId1" Type="http://schemas.openxmlformats.org/officeDocument/2006/relationships/video" Target="https://www.youtube.com/embed/HOVORgxHHGo" TargetMode="External"/><Relationship Id="rId6" Type="http://schemas.openxmlformats.org/officeDocument/2006/relationships/hyperlink" Target="http://webaim.org/techniques/acrobat/converting" TargetMode="External"/><Relationship Id="rId5" Type="http://schemas.openxmlformats.org/officeDocument/2006/relationships/hyperlink" Target="http://webstandards.sonoma-county.org/content.aspx?%20sid=1014&amp;id=1123" TargetMode="External"/><Relationship Id="rId4" Type="http://schemas.openxmlformats.org/officeDocument/2006/relationships/hyperlink" Target="http://ncdae.org/resources/cheatsheets/acrobat-xi.ph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nngroup.com/articles/how-little-do-users-read/"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s://www.nngroup.com/articles/f-shaped-pattern-reading-web-conten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slide" Target="slide13.xml"/><Relationship Id="rId5" Type="http://schemas.openxmlformats.org/officeDocument/2006/relationships/hyperlink" Target="https://www.nyu.edu/employees/resources-and-services/media-and-communications/styleguide/website/writing-for-the-web.html" TargetMode="External"/><Relationship Id="rId4" Type="http://schemas.openxmlformats.org/officeDocument/2006/relationships/hyperlink" Target="https://www.usability.gov/how-to-and-tools/methods/writing-for-the-web.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webaim.org/techniques/hypertext/link_text#alt_link" TargetMode="External"/><Relationship Id="rId2" Type="http://schemas.openxmlformats.org/officeDocument/2006/relationships/hyperlink" Target="https://www.smashingmagazine.com/2012/06/links-should-never-say-click-here/"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www.cast.org/our-work/about-udl.html#.WMg0OFUrLRY"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 Target="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webaim.org/techniques/semanticstructure/"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slide" Target="slide1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19.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ebaim.org/resources/contrastchecker/"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slide" Target="slide20.xml"/></Relationships>
</file>

<file path=ppt/slides/_rels/slide21.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hyperlink" Target="https://www.w3.org/WAI/GL/WCAG20-TECHS/SL16.html" TargetMode="Externa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openxmlformats.org/officeDocument/2006/relationships/hyperlink" Target="http://webaim.org/intro/" TargetMode="External"/><Relationship Id="rId3" Type="http://schemas.openxmlformats.org/officeDocument/2006/relationships/hyperlink" Target="http://www.interactiveaccessibility.com/services/ada-compliance" TargetMode="External"/><Relationship Id="rId7" Type="http://schemas.openxmlformats.org/officeDocument/2006/relationships/hyperlink" Target="http://webaim.org/resources/contrastchecke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ebaim.org/" TargetMode="External"/><Relationship Id="rId11" Type="http://schemas.openxmlformats.org/officeDocument/2006/relationships/hyperlink" Target="http://wp.odu.edu/ada-compliance/" TargetMode="External"/><Relationship Id="rId5" Type="http://schemas.openxmlformats.org/officeDocument/2006/relationships/hyperlink" Target="http://www.ada.gov/" TargetMode="External"/><Relationship Id="rId10" Type="http://schemas.openxmlformats.org/officeDocument/2006/relationships/hyperlink" Target="https://www.odu.edu/educationalaccessibility" TargetMode="External"/><Relationship Id="rId4" Type="http://schemas.openxmlformats.org/officeDocument/2006/relationships/hyperlink" Target="http://www.section508.gov/content/learn/laws-and-policies" TargetMode="External"/><Relationship Id="rId9" Type="http://schemas.openxmlformats.org/officeDocument/2006/relationships/hyperlink" Target="https://www.w3.org/WAI/GL/WCAG20-TECHS/SL16.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webaim.org/"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www.ada.gov/"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www.section508.gov/content/learn/laws-and-policies"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hyperlink" Target="http://webaim.org/standards/508/checklist" TargetMode="External"/><Relationship Id="rId4" Type="http://schemas.openxmlformats.org/officeDocument/2006/relationships/hyperlink" Target="http://webaim.org/intro/"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descr="Best Practices" title="Sub title: Best Practices"/>
          <p:cNvSpPr/>
          <p:nvPr/>
        </p:nvSpPr>
        <p:spPr>
          <a:xfrm>
            <a:off x="275024" y="-11352"/>
            <a:ext cx="11739498" cy="685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nvGrpSpPr>
          <p:cNvPr id="12" name="Group 11" descr="People representing individuals with learning differences: A man in a wheelchair, a sign language interpreter for the Deaf,  a woman using a magnifier, a woman representing someone whose English may be a 2nd language" title="People"/>
          <p:cNvGrpSpPr/>
          <p:nvPr/>
        </p:nvGrpSpPr>
        <p:grpSpPr>
          <a:xfrm>
            <a:off x="952278" y="-75726"/>
            <a:ext cx="11062244" cy="6933725"/>
            <a:chOff x="952278" y="-75726"/>
            <a:chExt cx="11062244" cy="6933725"/>
          </a:xfrm>
        </p:grpSpPr>
        <p:pic>
          <p:nvPicPr>
            <p:cNvPr id="7" name="Picture 6" descr="Images of mobility, hearing loss, vision loss, and cognitive disabilities represented." title="Disability Representation">
              <a:hlinkClick r:id="rId3" action="ppaction://hlinksldjump" tooltip="Images of mobility, hearing loss, vision loss, and cognitive disabilities represented."/>
            </p:cNvPr>
            <p:cNvPicPr>
              <a:picLocks noChangeAspect="1"/>
            </p:cNvPicPr>
            <p:nvPr/>
          </p:nvPicPr>
          <p:blipFill>
            <a:blip r:embed="rId4">
              <a:duotone>
                <a:schemeClr val="bg2">
                  <a:shade val="45000"/>
                  <a:satMod val="135000"/>
                </a:schemeClr>
                <a:prstClr val="white"/>
              </a:duotone>
            </a:blip>
            <a:stretch>
              <a:fillRect/>
            </a:stretch>
          </p:blipFill>
          <p:spPr>
            <a:xfrm>
              <a:off x="4203932" y="11798"/>
              <a:ext cx="4706571" cy="2635680"/>
            </a:xfrm>
            <a:prstGeom prst="rect">
              <a:avLst/>
            </a:prstGeom>
            <a:ln>
              <a:noFill/>
            </a:ln>
            <a:effectLst>
              <a:softEdge rad="112500"/>
            </a:effectLst>
          </p:spPr>
        </p:pic>
        <p:pic>
          <p:nvPicPr>
            <p:cNvPr id="8" name="Picture 7" descr="Images of mobility, hearing loss, vision loss, and cognitive disabilities represented." title="Disability Representation">
              <a:hlinkClick r:id="rId3" action="ppaction://hlinksldjump" tooltip="Images of mobility, hearing loss, vision loss, and cognitive disabilities represented."/>
            </p:cNvPr>
            <p:cNvPicPr>
              <a:picLocks noChangeAspect="1"/>
            </p:cNvPicPr>
            <p:nvPr/>
          </p:nvPicPr>
          <p:blipFill>
            <a:blip r:embed="rId5">
              <a:duotone>
                <a:schemeClr val="bg2">
                  <a:shade val="45000"/>
                  <a:satMod val="135000"/>
                </a:schemeClr>
                <a:prstClr val="white"/>
              </a:duotone>
            </a:blip>
            <a:stretch>
              <a:fillRect/>
            </a:stretch>
          </p:blipFill>
          <p:spPr>
            <a:xfrm>
              <a:off x="7341188" y="2196143"/>
              <a:ext cx="4673334" cy="3765371"/>
            </a:xfrm>
            <a:prstGeom prst="rect">
              <a:avLst/>
            </a:prstGeom>
            <a:ln>
              <a:noFill/>
            </a:ln>
            <a:effectLst>
              <a:softEdge rad="112500"/>
            </a:effectLst>
          </p:spPr>
        </p:pic>
        <p:pic>
          <p:nvPicPr>
            <p:cNvPr id="9" name="Picture 8" descr="Images of mobility, hearing loss, vision loss, and cognitive disabilities represented." title="Disability Representation">
              <a:hlinkClick r:id="rId3" action="ppaction://hlinksldjump" tooltip="Images of mobility, hearing loss, vision loss, and cognitive disabilities represented."/>
            </p:cNvPr>
            <p:cNvPicPr>
              <a:picLocks noChangeAspect="1"/>
            </p:cNvPicPr>
            <p:nvPr/>
          </p:nvPicPr>
          <p:blipFill>
            <a:blip r:embed="rId6">
              <a:duotone>
                <a:schemeClr val="bg2">
                  <a:shade val="45000"/>
                  <a:satMod val="135000"/>
                </a:schemeClr>
                <a:prstClr val="white"/>
              </a:duotone>
            </a:blip>
            <a:stretch>
              <a:fillRect/>
            </a:stretch>
          </p:blipFill>
          <p:spPr>
            <a:xfrm>
              <a:off x="952278" y="-75726"/>
              <a:ext cx="2927556" cy="4513853"/>
            </a:xfrm>
            <a:prstGeom prst="rect">
              <a:avLst/>
            </a:prstGeom>
            <a:ln>
              <a:noFill/>
            </a:ln>
            <a:effectLst>
              <a:softEdge rad="112500"/>
            </a:effectLst>
          </p:spPr>
        </p:pic>
        <p:pic>
          <p:nvPicPr>
            <p:cNvPr id="10" name="Picture 9" descr="Images of mobility, hearing loss, vision loss, and cognitive disabilities represented." title="Disability Representation">
              <a:hlinkClick r:id="rId3" action="ppaction://hlinksldjump" tooltip="Images of mobility, hearing loss, vision loss, and cognitive disabilities represented."/>
            </p:cNvPr>
            <p:cNvPicPr>
              <a:picLocks noChangeAspect="1"/>
            </p:cNvPicPr>
            <p:nvPr/>
          </p:nvPicPr>
          <p:blipFill>
            <a:blip r:embed="rId7">
              <a:duotone>
                <a:schemeClr val="bg2">
                  <a:shade val="45000"/>
                  <a:satMod val="135000"/>
                </a:schemeClr>
                <a:prstClr val="white"/>
              </a:duotone>
            </a:blip>
            <a:stretch>
              <a:fillRect/>
            </a:stretch>
          </p:blipFill>
          <p:spPr>
            <a:xfrm>
              <a:off x="2376146" y="3736642"/>
              <a:ext cx="4688734" cy="3121357"/>
            </a:xfrm>
            <a:prstGeom prst="rect">
              <a:avLst/>
            </a:prstGeom>
            <a:ln>
              <a:noFill/>
            </a:ln>
            <a:effectLst>
              <a:softEdge rad="112500"/>
            </a:effectLst>
          </p:spPr>
        </p:pic>
      </p:grpSp>
      <p:sp>
        <p:nvSpPr>
          <p:cNvPr id="2" name="Title 1"/>
          <p:cNvSpPr>
            <a:spLocks noGrp="1"/>
          </p:cNvSpPr>
          <p:nvPr>
            <p:ph type="ctrTitle"/>
          </p:nvPr>
        </p:nvSpPr>
        <p:spPr>
          <a:xfrm>
            <a:off x="1840075" y="2352782"/>
            <a:ext cx="8982220" cy="1196183"/>
          </a:xfrm>
        </p:spPr>
        <p:txBody>
          <a:bodyPr anchor="t"/>
          <a:lstStyle/>
          <a:p>
            <a:r>
              <a:rPr lang="en-US" sz="6000" dirty="0" smtClean="0"/>
              <a:t>Creating </a:t>
            </a:r>
            <a:r>
              <a:rPr lang="en-US" sz="6000" dirty="0"/>
              <a:t>Accessible Online Courses</a:t>
            </a:r>
          </a:p>
        </p:txBody>
      </p:sp>
      <p:sp>
        <p:nvSpPr>
          <p:cNvPr id="3" name="Subtitle 2"/>
          <p:cNvSpPr>
            <a:spLocks noGrp="1"/>
          </p:cNvSpPr>
          <p:nvPr>
            <p:ph type="subTitle" idx="1"/>
          </p:nvPr>
        </p:nvSpPr>
        <p:spPr>
          <a:xfrm>
            <a:off x="5266358" y="6149192"/>
            <a:ext cx="8045373" cy="742279"/>
          </a:xfrm>
        </p:spPr>
        <p:txBody>
          <a:bodyPr/>
          <a:lstStyle/>
          <a:p>
            <a:r>
              <a:rPr lang="en-US" dirty="0" smtClean="0"/>
              <a:t>Best practices</a:t>
            </a:r>
            <a:endParaRPr lang="en-US" dirty="0"/>
          </a:p>
        </p:txBody>
      </p:sp>
    </p:spTree>
    <p:extLst>
      <p:ext uri="{BB962C8B-B14F-4D97-AF65-F5344CB8AC3E}">
        <p14:creationId xmlns:p14="http://schemas.microsoft.com/office/powerpoint/2010/main" val="1236232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1796" y="96245"/>
            <a:ext cx="4361786" cy="973776"/>
          </a:xfrm>
        </p:spPr>
        <p:txBody>
          <a:bodyPr anchor="ctr">
            <a:normAutofit/>
          </a:bodyPr>
          <a:lstStyle/>
          <a:p>
            <a:pPr algn="ctr"/>
            <a:r>
              <a:rPr lang="en-US" dirty="0" smtClean="0"/>
              <a:t>Structure, </a:t>
            </a:r>
            <a:br>
              <a:rPr lang="en-US" dirty="0" smtClean="0"/>
            </a:br>
            <a:r>
              <a:rPr lang="en-US" dirty="0" smtClean="0"/>
              <a:t>format, </a:t>
            </a:r>
            <a:br>
              <a:rPr lang="en-US" dirty="0" smtClean="0"/>
            </a:br>
            <a:r>
              <a:rPr lang="en-US" dirty="0" smtClean="0"/>
              <a:t>&amp; heading styles</a:t>
            </a:r>
            <a:endParaRPr lang="en-US" dirty="0"/>
          </a:p>
        </p:txBody>
      </p:sp>
      <p:sp>
        <p:nvSpPr>
          <p:cNvPr id="3" name="Content Placeholder 2"/>
          <p:cNvSpPr>
            <a:spLocks noGrp="1"/>
          </p:cNvSpPr>
          <p:nvPr>
            <p:ph idx="1"/>
          </p:nvPr>
        </p:nvSpPr>
        <p:spPr>
          <a:xfrm>
            <a:off x="696812" y="805928"/>
            <a:ext cx="6158418" cy="4985124"/>
          </a:xfrm>
        </p:spPr>
        <p:txBody>
          <a:bodyPr>
            <a:normAutofit/>
          </a:bodyPr>
          <a:lstStyle/>
          <a:p>
            <a:pPr marL="0" indent="0">
              <a:buNone/>
            </a:pPr>
            <a:r>
              <a:rPr lang="en-US" sz="2800" b="1" i="1" dirty="0" smtClean="0">
                <a:latin typeface="Gill Sans MT" panose="020B0502020104020203" pitchFamily="34" charset="0"/>
              </a:rPr>
              <a:t>Word</a:t>
            </a:r>
            <a:endParaRPr lang="en-US" sz="2800" b="1" i="1" dirty="0" smtClean="0">
              <a:latin typeface="Gill Sans MT" panose="020B0502020104020203" pitchFamily="34" charset="0"/>
              <a:hlinkClick r:id="rId3"/>
            </a:endParaRPr>
          </a:p>
          <a:p>
            <a:r>
              <a:rPr lang="en-US" sz="2800" dirty="0" smtClean="0">
                <a:hlinkClick r:id="rId3"/>
              </a:rPr>
              <a:t>Creating Accessible Microsoft Word Documents </a:t>
            </a:r>
            <a:r>
              <a:rPr lang="en-US" sz="2800" dirty="0" smtClean="0"/>
              <a:t>(NCDAE)</a:t>
            </a:r>
          </a:p>
          <a:p>
            <a:r>
              <a:rPr lang="en-US" sz="2800" dirty="0" smtClean="0">
                <a:hlinkClick r:id="rId4"/>
              </a:rPr>
              <a:t>Creating Accessible Word Documents </a:t>
            </a:r>
            <a:r>
              <a:rPr lang="en-US" sz="2800" dirty="0" smtClean="0"/>
              <a:t>(WebAIM)</a:t>
            </a:r>
          </a:p>
          <a:p>
            <a:pPr marL="0" indent="0">
              <a:buNone/>
            </a:pPr>
            <a:endParaRPr lang="en-US" sz="2800" dirty="0" smtClean="0"/>
          </a:p>
          <a:p>
            <a:pPr marL="0" indent="0">
              <a:buNone/>
            </a:pPr>
            <a:r>
              <a:rPr lang="en-US" sz="2800" b="1" i="1" dirty="0" smtClean="0">
                <a:latin typeface="Gill Sans MT" panose="020B0502020104020203" pitchFamily="34" charset="0"/>
              </a:rPr>
              <a:t>PowerPoint</a:t>
            </a:r>
          </a:p>
          <a:p>
            <a:r>
              <a:rPr lang="en-US" sz="2800" dirty="0" smtClean="0">
                <a:hlinkClick r:id="rId5"/>
              </a:rPr>
              <a:t>Creating Accessible Microsoft PowerPoint Presentations </a:t>
            </a:r>
            <a:r>
              <a:rPr lang="en-US" sz="2800" dirty="0" smtClean="0"/>
              <a:t>(NCDAE)</a:t>
            </a:r>
          </a:p>
          <a:p>
            <a:pPr marL="0" indent="0">
              <a:buNone/>
            </a:pPr>
            <a:endParaRPr lang="en-US" sz="2800" b="1" i="1" dirty="0"/>
          </a:p>
          <a:p>
            <a:endParaRPr lang="en-US" sz="2800" dirty="0" smtClean="0"/>
          </a:p>
          <a:p>
            <a:pPr marL="0" indent="0">
              <a:buNone/>
            </a:pPr>
            <a:endParaRPr lang="en-US" sz="2800" dirty="0"/>
          </a:p>
        </p:txBody>
      </p:sp>
      <p:sp>
        <p:nvSpPr>
          <p:cNvPr id="4" name="Text Placeholder 3"/>
          <p:cNvSpPr>
            <a:spLocks noGrp="1"/>
          </p:cNvSpPr>
          <p:nvPr>
            <p:ph type="body" sz="half" idx="2"/>
          </p:nvPr>
        </p:nvSpPr>
        <p:spPr>
          <a:xfrm>
            <a:off x="7520543" y="962367"/>
            <a:ext cx="4544291" cy="4164164"/>
          </a:xfrm>
        </p:spPr>
        <p:txBody>
          <a:bodyPr>
            <a:noAutofit/>
          </a:bodyPr>
          <a:lstStyle/>
          <a:p>
            <a:pPr marL="342900" indent="-342900" fontAlgn="base">
              <a:buClr>
                <a:schemeClr val="bg1"/>
              </a:buClr>
              <a:buFont typeface="Arial" panose="020B0604020202020204" pitchFamily="34" charset="0"/>
              <a:buChar char="•"/>
            </a:pPr>
            <a:r>
              <a:rPr lang="en-US" sz="2400" dirty="0" smtClean="0"/>
              <a:t>Write </a:t>
            </a:r>
            <a:r>
              <a:rPr lang="en-US" sz="2400" dirty="0"/>
              <a:t>for readability and </a:t>
            </a:r>
            <a:r>
              <a:rPr lang="en-US" sz="2400" dirty="0" smtClean="0"/>
              <a:t>scannability – How?</a:t>
            </a:r>
            <a:endParaRPr lang="en-US" sz="2400" dirty="0"/>
          </a:p>
          <a:p>
            <a:pPr marL="800100" lvl="1" indent="-342900" fontAlgn="base">
              <a:buClr>
                <a:schemeClr val="bg1"/>
              </a:buClr>
              <a:buFont typeface="Courier New" panose="02070309020205020404" pitchFamily="49" charset="0"/>
              <a:buChar char="o"/>
            </a:pPr>
            <a:r>
              <a:rPr lang="en-US" sz="2200" dirty="0">
                <a:solidFill>
                  <a:schemeClr val="bg1"/>
                </a:solidFill>
              </a:rPr>
              <a:t>Structure headings</a:t>
            </a:r>
          </a:p>
          <a:p>
            <a:pPr marL="800100" lvl="1" indent="-342900" fontAlgn="base">
              <a:buClr>
                <a:schemeClr val="bg1"/>
              </a:buClr>
              <a:buFont typeface="Courier New" panose="02070309020205020404" pitchFamily="49" charset="0"/>
              <a:buChar char="o"/>
            </a:pPr>
            <a:r>
              <a:rPr lang="en-US" sz="2200" dirty="0">
                <a:solidFill>
                  <a:schemeClr val="bg1"/>
                </a:solidFill>
              </a:rPr>
              <a:t>Add descriptive ALT or caption text to images</a:t>
            </a:r>
          </a:p>
          <a:p>
            <a:pPr marL="800100" lvl="1" indent="-342900" fontAlgn="base">
              <a:buClr>
                <a:schemeClr val="bg1"/>
              </a:buClr>
              <a:buFont typeface="Courier New" panose="02070309020205020404" pitchFamily="49" charset="0"/>
              <a:buChar char="o"/>
            </a:pPr>
            <a:r>
              <a:rPr lang="en-US" sz="2200" dirty="0">
                <a:solidFill>
                  <a:schemeClr val="bg1"/>
                </a:solidFill>
              </a:rPr>
              <a:t>Format </a:t>
            </a:r>
            <a:r>
              <a:rPr lang="en-US" sz="2200" dirty="0" smtClean="0">
                <a:solidFill>
                  <a:schemeClr val="bg1"/>
                </a:solidFill>
              </a:rPr>
              <a:t>lists</a:t>
            </a:r>
          </a:p>
          <a:p>
            <a:pPr marL="800100" lvl="1" indent="-342900" fontAlgn="base">
              <a:buClr>
                <a:schemeClr val="bg1"/>
              </a:buClr>
              <a:buFont typeface="Courier New" panose="02070309020205020404" pitchFamily="49" charset="0"/>
              <a:buChar char="o"/>
            </a:pPr>
            <a:r>
              <a:rPr lang="en-US" sz="2200" dirty="0" smtClean="0">
                <a:solidFill>
                  <a:schemeClr val="bg1"/>
                </a:solidFill>
              </a:rPr>
              <a:t>Font styles indicating importance</a:t>
            </a:r>
          </a:p>
          <a:p>
            <a:pPr marL="800100" lvl="1" indent="-342900" fontAlgn="base">
              <a:buClr>
                <a:schemeClr val="bg1"/>
              </a:buClr>
              <a:buFont typeface="Courier New" panose="02070309020205020404" pitchFamily="49" charset="0"/>
              <a:buChar char="o"/>
            </a:pPr>
            <a:r>
              <a:rPr lang="en-US" sz="2200" dirty="0" smtClean="0">
                <a:solidFill>
                  <a:schemeClr val="bg1"/>
                </a:solidFill>
              </a:rPr>
              <a:t>Descriptive links</a:t>
            </a:r>
            <a:endParaRPr lang="en-US" sz="2200" dirty="0">
              <a:solidFill>
                <a:schemeClr val="bg1"/>
              </a:solidFill>
            </a:endParaRPr>
          </a:p>
          <a:p>
            <a:pPr marL="800100" lvl="1" indent="-342900" fontAlgn="base">
              <a:buClr>
                <a:schemeClr val="bg1"/>
              </a:buClr>
              <a:buFont typeface="Courier New" panose="02070309020205020404" pitchFamily="49" charset="0"/>
              <a:buChar char="o"/>
            </a:pPr>
            <a:r>
              <a:rPr lang="en-US" sz="2200" dirty="0">
                <a:solidFill>
                  <a:schemeClr val="bg1"/>
                </a:solidFill>
              </a:rPr>
              <a:t>Structure layout (use tables for data, not </a:t>
            </a:r>
            <a:r>
              <a:rPr lang="en-US" sz="2200" dirty="0" smtClean="0">
                <a:solidFill>
                  <a:schemeClr val="bg1"/>
                </a:solidFill>
              </a:rPr>
              <a:t>columns)</a:t>
            </a:r>
          </a:p>
          <a:p>
            <a:pPr marL="800100" lvl="1" indent="-342900" fontAlgn="base">
              <a:buClr>
                <a:schemeClr val="bg1"/>
              </a:buClr>
              <a:buFont typeface="Courier New" panose="02070309020205020404" pitchFamily="49" charset="0"/>
              <a:buChar char="o"/>
            </a:pPr>
            <a:r>
              <a:rPr lang="en-US" sz="2200" dirty="0" smtClean="0">
                <a:solidFill>
                  <a:schemeClr val="bg1"/>
                </a:solidFill>
              </a:rPr>
              <a:t>Add </a:t>
            </a:r>
            <a:r>
              <a:rPr lang="en-US" sz="2200" dirty="0">
                <a:solidFill>
                  <a:schemeClr val="bg1"/>
                </a:solidFill>
              </a:rPr>
              <a:t>Table of Contents to long </a:t>
            </a:r>
            <a:r>
              <a:rPr lang="en-US" sz="2200" dirty="0" smtClean="0">
                <a:solidFill>
                  <a:schemeClr val="bg1"/>
                </a:solidFill>
              </a:rPr>
              <a:t>documents</a:t>
            </a:r>
          </a:p>
        </p:txBody>
      </p:sp>
    </p:spTree>
    <p:extLst>
      <p:ext uri="{BB962C8B-B14F-4D97-AF65-F5344CB8AC3E}">
        <p14:creationId xmlns:p14="http://schemas.microsoft.com/office/powerpoint/2010/main" val="3686375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r>
              <a:rPr lang="en-US" dirty="0"/>
              <a:t>Structure, format, </a:t>
            </a:r>
            <a:r>
              <a:rPr lang="en-US" dirty="0" smtClean="0"/>
              <a:t/>
            </a:r>
            <a:br>
              <a:rPr lang="en-US" dirty="0" smtClean="0"/>
            </a:br>
            <a:r>
              <a:rPr lang="en-US" dirty="0" smtClean="0"/>
              <a:t>&amp; </a:t>
            </a:r>
            <a:r>
              <a:rPr lang="en-US" dirty="0"/>
              <a:t>heading styles</a:t>
            </a:r>
          </a:p>
        </p:txBody>
      </p:sp>
      <p:pic>
        <p:nvPicPr>
          <p:cNvPr id="5" name="HOVORgxHHGo" descr="Creating accessible PDF documents in Adobe Acrobat XI" title="Accessible PDF Documents"/>
          <p:cNvPicPr>
            <a:picLocks noGrp="1" noRot="1" noChangeAspect="1"/>
          </p:cNvPicPr>
          <p:nvPr>
            <p:ph idx="1"/>
            <a:videoFile r:link="rId1"/>
          </p:nvPr>
        </p:nvPicPr>
        <p:blipFill rotWithShape="1">
          <a:blip r:embed="rId3"/>
          <a:srcRect t="1" b="-8809"/>
          <a:stretch/>
        </p:blipFill>
        <p:spPr>
          <a:xfrm>
            <a:off x="426161" y="1554044"/>
            <a:ext cx="6872384" cy="4206240"/>
          </a:xfrm>
          <a:prstGeom prst="rect">
            <a:avLst/>
          </a:prstGeom>
        </p:spPr>
      </p:pic>
      <p:sp>
        <p:nvSpPr>
          <p:cNvPr id="4" name="Text Placeholder 3"/>
          <p:cNvSpPr>
            <a:spLocks noGrp="1"/>
          </p:cNvSpPr>
          <p:nvPr>
            <p:ph type="body" sz="half" idx="2"/>
          </p:nvPr>
        </p:nvSpPr>
        <p:spPr>
          <a:xfrm>
            <a:off x="7833814" y="1653870"/>
            <a:ext cx="4162567" cy="4164164"/>
          </a:xfrm>
        </p:spPr>
        <p:txBody>
          <a:bodyPr>
            <a:noAutofit/>
          </a:bodyPr>
          <a:lstStyle/>
          <a:p>
            <a:r>
              <a:rPr lang="en-US" sz="2400" b="1" i="1" dirty="0"/>
              <a:t>PDF</a:t>
            </a:r>
          </a:p>
          <a:p>
            <a:pPr marL="342900" indent="-342900">
              <a:buClr>
                <a:schemeClr val="bg1"/>
              </a:buClr>
              <a:buFont typeface="Arial" panose="020B0604020202020204" pitchFamily="34" charset="0"/>
              <a:buChar char="•"/>
            </a:pPr>
            <a:r>
              <a:rPr lang="en-US" sz="2400" dirty="0" smtClean="0">
                <a:hlinkClick r:id="rId4"/>
              </a:rPr>
              <a:t>Creating Accessible Documents in Adobe Acrobat XI</a:t>
            </a:r>
            <a:r>
              <a:rPr lang="en-US" sz="2400" dirty="0" smtClean="0"/>
              <a:t> (</a:t>
            </a:r>
            <a:r>
              <a:rPr lang="en-US" sz="2400" dirty="0"/>
              <a:t>NCDAE)</a:t>
            </a:r>
          </a:p>
          <a:p>
            <a:pPr marL="342900" indent="-342900">
              <a:buClr>
                <a:schemeClr val="bg1"/>
              </a:buClr>
              <a:buFont typeface="Arial" panose="020B0604020202020204" pitchFamily="34" charset="0"/>
              <a:buChar char="•"/>
            </a:pPr>
            <a:r>
              <a:rPr lang="en-US" sz="2400" dirty="0" smtClean="0">
                <a:hlinkClick r:id="rId5"/>
              </a:rPr>
              <a:t>Making a PDF Accessible – Step by Step </a:t>
            </a:r>
            <a:r>
              <a:rPr lang="en-US" sz="2400" dirty="0" smtClean="0"/>
              <a:t>(County of Sonoma)</a:t>
            </a:r>
          </a:p>
          <a:p>
            <a:pPr marL="342900" indent="-342900">
              <a:buClr>
                <a:schemeClr val="bg1"/>
              </a:buClr>
              <a:buFont typeface="Arial" panose="020B0604020202020204" pitchFamily="34" charset="0"/>
              <a:buChar char="•"/>
            </a:pPr>
            <a:r>
              <a:rPr lang="en-US" sz="2400" dirty="0" smtClean="0">
                <a:hlinkClick r:id="rId6"/>
              </a:rPr>
              <a:t>Converting Documents to PDF </a:t>
            </a:r>
            <a:r>
              <a:rPr lang="en-US" sz="2400" dirty="0" smtClean="0"/>
              <a:t>(WebAIM)</a:t>
            </a:r>
            <a:endParaRPr lang="en-US" sz="2400" dirty="0"/>
          </a:p>
        </p:txBody>
      </p:sp>
      <p:sp>
        <p:nvSpPr>
          <p:cNvPr id="6" name="Rectangle 5"/>
          <p:cNvSpPr/>
          <p:nvPr/>
        </p:nvSpPr>
        <p:spPr>
          <a:xfrm>
            <a:off x="740060" y="793924"/>
            <a:ext cx="840295" cy="523220"/>
          </a:xfrm>
          <a:prstGeom prst="rect">
            <a:avLst/>
          </a:prstGeom>
        </p:spPr>
        <p:txBody>
          <a:bodyPr wrap="none">
            <a:spAutoFit/>
          </a:bodyPr>
          <a:lstStyle/>
          <a:p>
            <a:r>
              <a:rPr lang="en-US" sz="2800" b="1" i="1" dirty="0"/>
              <a:t>PDF</a:t>
            </a:r>
          </a:p>
        </p:txBody>
      </p:sp>
    </p:spTree>
    <p:extLst>
      <p:ext uri="{BB962C8B-B14F-4D97-AF65-F5344CB8AC3E}">
        <p14:creationId xmlns:p14="http://schemas.microsoft.com/office/powerpoint/2010/main" val="3065023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r>
              <a:rPr lang="en-US" dirty="0" smtClean="0"/>
              <a:t>Writing for the web or learning management system</a:t>
            </a:r>
            <a:endParaRPr lang="en-US" dirty="0"/>
          </a:p>
        </p:txBody>
      </p:sp>
      <p:sp>
        <p:nvSpPr>
          <p:cNvPr id="3" name="Content Placeholder 2"/>
          <p:cNvSpPr>
            <a:spLocks noGrp="1"/>
          </p:cNvSpPr>
          <p:nvPr>
            <p:ph idx="1"/>
          </p:nvPr>
        </p:nvSpPr>
        <p:spPr/>
        <p:txBody>
          <a:bodyPr anchor="ctr">
            <a:normAutofit/>
          </a:bodyPr>
          <a:lstStyle/>
          <a:p>
            <a:pPr fontAlgn="base"/>
            <a:r>
              <a:rPr lang="en-US" dirty="0" smtClean="0"/>
              <a:t>Add </a:t>
            </a:r>
            <a:r>
              <a:rPr lang="en-US" dirty="0"/>
              <a:t>bullets and lists</a:t>
            </a:r>
          </a:p>
          <a:p>
            <a:pPr fontAlgn="base"/>
            <a:r>
              <a:rPr lang="en-US" b="1" i="1" dirty="0"/>
              <a:t>Use</a:t>
            </a:r>
            <a:r>
              <a:rPr lang="en-US" dirty="0"/>
              <a:t> action words and active voice</a:t>
            </a:r>
          </a:p>
          <a:p>
            <a:pPr fontAlgn="base"/>
            <a:r>
              <a:rPr lang="en-US" dirty="0"/>
              <a:t>Front-load important information</a:t>
            </a:r>
          </a:p>
          <a:p>
            <a:pPr fontAlgn="base"/>
            <a:r>
              <a:rPr lang="en-US" dirty="0"/>
              <a:t>Add white-space</a:t>
            </a:r>
          </a:p>
          <a:p>
            <a:pPr fontAlgn="base"/>
            <a:r>
              <a:rPr lang="en-US" dirty="0"/>
              <a:t>Replace text with graphics or </a:t>
            </a:r>
            <a:r>
              <a:rPr lang="en-US" dirty="0" smtClean="0"/>
              <a:t>multimedia</a:t>
            </a:r>
          </a:p>
          <a:p>
            <a:pPr fontAlgn="base"/>
            <a:r>
              <a:rPr lang="en-US" dirty="0" smtClean="0"/>
              <a:t>Add more headings and subtitles</a:t>
            </a:r>
            <a:endParaRPr lang="en-US" dirty="0"/>
          </a:p>
          <a:p>
            <a:pPr marL="0" indent="0">
              <a:buNone/>
            </a:pPr>
            <a:endParaRPr lang="en-US" dirty="0"/>
          </a:p>
        </p:txBody>
      </p:sp>
      <p:sp>
        <p:nvSpPr>
          <p:cNvPr id="4" name="Text Placeholder 3"/>
          <p:cNvSpPr>
            <a:spLocks noGrp="1"/>
          </p:cNvSpPr>
          <p:nvPr>
            <p:ph type="body" sz="half" idx="2"/>
          </p:nvPr>
        </p:nvSpPr>
        <p:spPr>
          <a:xfrm>
            <a:off x="7874759" y="1741336"/>
            <a:ext cx="4012442" cy="4164164"/>
          </a:xfrm>
        </p:spPr>
        <p:txBody>
          <a:bodyPr anchor="ctr">
            <a:normAutofit/>
          </a:bodyPr>
          <a:lstStyle/>
          <a:p>
            <a:r>
              <a:rPr lang="en-US" sz="2400" dirty="0"/>
              <a:t>The more text on a webpage or online document, the </a:t>
            </a:r>
            <a:r>
              <a:rPr lang="en-US" sz="2400" dirty="0">
                <a:hlinkClick r:id="rId3"/>
              </a:rPr>
              <a:t>less of it students read</a:t>
            </a:r>
            <a:r>
              <a:rPr lang="en-US" sz="2400" dirty="0"/>
              <a:t>. They scan for information in an </a:t>
            </a:r>
            <a:r>
              <a:rPr lang="en-US" sz="2400" dirty="0">
                <a:hlinkClick r:id="rId4"/>
              </a:rPr>
              <a:t>F-pattern</a:t>
            </a:r>
            <a:r>
              <a:rPr lang="en-US" sz="2400" dirty="0"/>
              <a:t>, instead.</a:t>
            </a:r>
          </a:p>
          <a:p>
            <a:endParaRPr lang="en-US" sz="2400" dirty="0"/>
          </a:p>
        </p:txBody>
      </p:sp>
    </p:spTree>
    <p:extLst>
      <p:ext uri="{BB962C8B-B14F-4D97-AF65-F5344CB8AC3E}">
        <p14:creationId xmlns:p14="http://schemas.microsoft.com/office/powerpoint/2010/main" val="2773147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7883" y="170596"/>
            <a:ext cx="3092115" cy="1196671"/>
          </a:xfrm>
        </p:spPr>
        <p:txBody>
          <a:bodyPr anchor="ctr"/>
          <a:lstStyle/>
          <a:p>
            <a:pPr algn="ctr"/>
            <a:r>
              <a:rPr lang="en-US" dirty="0" smtClean="0"/>
              <a:t>Wall of text example</a:t>
            </a:r>
            <a:endParaRPr lang="en-US" dirty="0"/>
          </a:p>
        </p:txBody>
      </p:sp>
      <p:pic>
        <p:nvPicPr>
          <p:cNvPr id="5" name="Content Placeholder 4" descr="Example of hard to read text that is not structured properly for the web." title="Wall of Text"/>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4241" y="1024504"/>
            <a:ext cx="7266919" cy="3928064"/>
          </a:xfrm>
        </p:spPr>
      </p:pic>
      <p:sp>
        <p:nvSpPr>
          <p:cNvPr id="4" name="Text Placeholder 3"/>
          <p:cNvSpPr>
            <a:spLocks noGrp="1"/>
          </p:cNvSpPr>
          <p:nvPr>
            <p:ph type="body" sz="half" idx="2"/>
          </p:nvPr>
        </p:nvSpPr>
        <p:spPr>
          <a:xfrm>
            <a:off x="7606695" y="1168130"/>
            <a:ext cx="4554489" cy="4164164"/>
          </a:xfrm>
        </p:spPr>
        <p:txBody>
          <a:bodyPr>
            <a:noAutofit/>
          </a:bodyPr>
          <a:lstStyle/>
          <a:p>
            <a:pPr marL="342900" indent="-342900" fontAlgn="base">
              <a:buClr>
                <a:schemeClr val="bg1"/>
              </a:buClr>
              <a:buFont typeface="Arial" panose="020B0604020202020204" pitchFamily="34" charset="0"/>
              <a:buChar char="•"/>
            </a:pPr>
            <a:r>
              <a:rPr lang="en-US" sz="2400" dirty="0"/>
              <a:t>Write clearly and simply</a:t>
            </a:r>
          </a:p>
          <a:p>
            <a:pPr marL="342900" indent="-342900" fontAlgn="base">
              <a:buClr>
                <a:schemeClr val="bg1"/>
              </a:buClr>
              <a:buFont typeface="Arial" panose="020B0604020202020204" pitchFamily="34" charset="0"/>
              <a:buChar char="•"/>
            </a:pPr>
            <a:r>
              <a:rPr lang="en-US" sz="2400" dirty="0"/>
              <a:t>Be concise, reduce text</a:t>
            </a:r>
          </a:p>
          <a:p>
            <a:pPr marL="342900" indent="-342900" fontAlgn="base">
              <a:buClr>
                <a:schemeClr val="bg1"/>
              </a:buClr>
              <a:buFont typeface="Arial" panose="020B0604020202020204" pitchFamily="34" charset="0"/>
              <a:buChar char="•"/>
            </a:pPr>
            <a:r>
              <a:rPr lang="en-US" sz="2400" dirty="0"/>
              <a:t>Chunk or break up large blocks of text</a:t>
            </a:r>
          </a:p>
          <a:p>
            <a:pPr marL="342900" indent="-342900" fontAlgn="base">
              <a:buClr>
                <a:schemeClr val="bg1"/>
              </a:buClr>
              <a:buFont typeface="Arial" panose="020B0604020202020204" pitchFamily="34" charset="0"/>
              <a:buChar char="•"/>
            </a:pPr>
            <a:r>
              <a:rPr lang="en-US" sz="2400" dirty="0"/>
              <a:t>Write short sentences and </a:t>
            </a:r>
            <a:r>
              <a:rPr lang="en-US" sz="2400" dirty="0" smtClean="0"/>
              <a:t>paragraphs</a:t>
            </a:r>
          </a:p>
          <a:p>
            <a:pPr marL="342900" indent="-342900" fontAlgn="base">
              <a:buClr>
                <a:schemeClr val="bg1"/>
              </a:buClr>
              <a:buFont typeface="Arial" panose="020B0604020202020204" pitchFamily="34" charset="0"/>
              <a:buChar char="•"/>
            </a:pPr>
            <a:endParaRPr lang="en-US" sz="2400" dirty="0"/>
          </a:p>
          <a:p>
            <a:pPr fontAlgn="base">
              <a:buClr>
                <a:schemeClr val="bg1"/>
              </a:buClr>
            </a:pPr>
            <a:r>
              <a:rPr lang="en-US" sz="2400" dirty="0" smtClean="0">
                <a:hlinkClick r:id="rId4"/>
              </a:rPr>
              <a:t>Writing for the Web </a:t>
            </a:r>
            <a:r>
              <a:rPr lang="en-US" sz="2400" dirty="0" smtClean="0"/>
              <a:t>(Usability.gov)</a:t>
            </a:r>
          </a:p>
          <a:p>
            <a:pPr fontAlgn="base">
              <a:buClr>
                <a:schemeClr val="bg1"/>
              </a:buClr>
            </a:pPr>
            <a:r>
              <a:rPr lang="en-US" sz="2400" dirty="0" smtClean="0">
                <a:hlinkClick r:id="rId5"/>
              </a:rPr>
              <a:t>Writing for the Web </a:t>
            </a:r>
            <a:r>
              <a:rPr lang="en-US" sz="2400" dirty="0" smtClean="0"/>
              <a:t>(NYU)</a:t>
            </a:r>
          </a:p>
          <a:p>
            <a:pPr fontAlgn="base">
              <a:buClr>
                <a:schemeClr val="bg1"/>
              </a:buClr>
            </a:pPr>
            <a:endParaRPr lang="en-US" sz="2400" dirty="0"/>
          </a:p>
          <a:p>
            <a:endParaRPr lang="en-US" sz="2400" dirty="0"/>
          </a:p>
        </p:txBody>
      </p:sp>
      <p:grpSp>
        <p:nvGrpSpPr>
          <p:cNvPr id="11" name="Group 10" descr="Eyes with a suprised expression " title="Suprised Eyes"/>
          <p:cNvGrpSpPr/>
          <p:nvPr/>
        </p:nvGrpSpPr>
        <p:grpSpPr>
          <a:xfrm>
            <a:off x="5134522" y="4409098"/>
            <a:ext cx="1857231" cy="2430141"/>
            <a:chOff x="5134522" y="4409098"/>
            <a:chExt cx="1857231" cy="2430141"/>
          </a:xfrm>
        </p:grpSpPr>
        <p:pic>
          <p:nvPicPr>
            <p:cNvPr id="7" name="Picture 6" descr="Suprized eyes" title="Eyes">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04318">
              <a:off x="5134522" y="4409098"/>
              <a:ext cx="1857231" cy="2096874"/>
            </a:xfrm>
            <a:prstGeom prst="rect">
              <a:avLst/>
            </a:prstGeom>
          </p:spPr>
        </p:pic>
        <p:sp>
          <p:nvSpPr>
            <p:cNvPr id="10" name="Oval 9"/>
            <p:cNvSpPr/>
            <p:nvPr/>
          </p:nvSpPr>
          <p:spPr>
            <a:xfrm rot="998626">
              <a:off x="5618063" y="6465193"/>
              <a:ext cx="278746" cy="37404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9715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Structuring text</a:t>
            </a:r>
            <a:endParaRPr lang="en-US" dirty="0"/>
          </a:p>
        </p:txBody>
      </p:sp>
      <p:sp>
        <p:nvSpPr>
          <p:cNvPr id="3" name="Content Placeholder 2"/>
          <p:cNvSpPr>
            <a:spLocks noGrp="1"/>
          </p:cNvSpPr>
          <p:nvPr>
            <p:ph idx="1"/>
          </p:nvPr>
        </p:nvSpPr>
        <p:spPr>
          <a:xfrm>
            <a:off x="628573" y="224341"/>
            <a:ext cx="6158418" cy="2955587"/>
          </a:xfrm>
        </p:spPr>
        <p:txBody>
          <a:bodyPr>
            <a:normAutofit fontScale="92500"/>
          </a:bodyPr>
          <a:lstStyle/>
          <a:p>
            <a:pPr marL="0" indent="0">
              <a:buNone/>
            </a:pPr>
            <a:r>
              <a:rPr lang="en-US" dirty="0" smtClean="0"/>
              <a:t>Unclear text can be clear and simple and text can be concise to reduce repetitive or reoccurring text. Text can also be chunked or separated into blocks of text to create paragraphs.</a:t>
            </a:r>
            <a:endParaRPr lang="en-US" dirty="0"/>
          </a:p>
        </p:txBody>
      </p:sp>
      <p:sp>
        <p:nvSpPr>
          <p:cNvPr id="4" name="Text Placeholder 3"/>
          <p:cNvSpPr>
            <a:spLocks noGrp="1"/>
          </p:cNvSpPr>
          <p:nvPr>
            <p:ph type="body" sz="half" idx="2"/>
          </p:nvPr>
        </p:nvSpPr>
        <p:spPr>
          <a:xfrm>
            <a:off x="7806519" y="1741336"/>
            <a:ext cx="3623481" cy="4164164"/>
          </a:xfrm>
        </p:spPr>
        <p:txBody>
          <a:bodyPr>
            <a:noAutofit/>
          </a:bodyPr>
          <a:lstStyle/>
          <a:p>
            <a:pPr marL="342900" indent="-342900" fontAlgn="base">
              <a:buClr>
                <a:schemeClr val="bg1"/>
              </a:buClr>
              <a:buFont typeface="Arial" panose="020B0604020202020204" pitchFamily="34" charset="0"/>
              <a:buChar char="•"/>
            </a:pPr>
            <a:r>
              <a:rPr lang="en-US" sz="2400" dirty="0"/>
              <a:t>Write clearly and simply</a:t>
            </a:r>
          </a:p>
          <a:p>
            <a:pPr marL="342900" indent="-342900" fontAlgn="base">
              <a:buClr>
                <a:schemeClr val="bg1"/>
              </a:buClr>
              <a:buFont typeface="Arial" panose="020B0604020202020204" pitchFamily="34" charset="0"/>
              <a:buChar char="•"/>
            </a:pPr>
            <a:r>
              <a:rPr lang="en-US" sz="2400" dirty="0"/>
              <a:t>Be concise, reduce text</a:t>
            </a:r>
          </a:p>
          <a:p>
            <a:pPr marL="342900" indent="-342900" fontAlgn="base">
              <a:buClr>
                <a:schemeClr val="bg1"/>
              </a:buClr>
              <a:buFont typeface="Arial" panose="020B0604020202020204" pitchFamily="34" charset="0"/>
              <a:buChar char="•"/>
            </a:pPr>
            <a:r>
              <a:rPr lang="en-US" sz="2400" dirty="0"/>
              <a:t>Chunk or break up large blocks of text</a:t>
            </a:r>
          </a:p>
          <a:p>
            <a:pPr marL="342900" indent="-342900" fontAlgn="base">
              <a:buClr>
                <a:schemeClr val="bg1"/>
              </a:buClr>
              <a:buFont typeface="Arial" panose="020B0604020202020204" pitchFamily="34" charset="0"/>
              <a:buChar char="•"/>
            </a:pPr>
            <a:r>
              <a:rPr lang="en-US" sz="2400" dirty="0"/>
              <a:t>Write short sentences and paragraphs</a:t>
            </a:r>
          </a:p>
          <a:p>
            <a:endParaRPr lang="en-US" sz="2400" dirty="0"/>
          </a:p>
        </p:txBody>
      </p:sp>
      <p:sp>
        <p:nvSpPr>
          <p:cNvPr id="5" name="Content Placeholder 2"/>
          <p:cNvSpPr txBox="1">
            <a:spLocks/>
          </p:cNvSpPr>
          <p:nvPr/>
        </p:nvSpPr>
        <p:spPr>
          <a:xfrm>
            <a:off x="628573" y="3179928"/>
            <a:ext cx="6632036" cy="3384645"/>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32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20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20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smtClean="0"/>
              <a:t>Unclear text can be clear and simple. Text can be concise to reduce repetitive text. </a:t>
            </a:r>
          </a:p>
          <a:p>
            <a:pPr marL="0" indent="0">
              <a:buFont typeface="Arial" panose="020B0604020202020204" pitchFamily="34" charset="0"/>
              <a:buNone/>
            </a:pPr>
            <a:r>
              <a:rPr lang="en-US" dirty="0" smtClean="0"/>
              <a:t>Text can also be chunked into blocks of text to create paragraphs.</a:t>
            </a:r>
            <a:endParaRPr lang="en-US" dirty="0"/>
          </a:p>
        </p:txBody>
      </p:sp>
    </p:spTree>
    <p:extLst>
      <p:ext uri="{BB962C8B-B14F-4D97-AF65-F5344CB8AC3E}">
        <p14:creationId xmlns:p14="http://schemas.microsoft.com/office/powerpoint/2010/main" val="338777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Writing links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hlinkClick r:id="rId2"/>
              </a:rPr>
              <a:t>Don’t use “click here,” “Download this, “ or “Learn More” </a:t>
            </a:r>
            <a:r>
              <a:rPr lang="en-US" dirty="0" smtClean="0"/>
              <a:t>(Smashing Magazine)</a:t>
            </a:r>
          </a:p>
          <a:p>
            <a:r>
              <a:rPr lang="en-US" dirty="0"/>
              <a:t>Write </a:t>
            </a:r>
            <a:r>
              <a:rPr lang="en-US" b="1" i="1" dirty="0"/>
              <a:t>descriptive</a:t>
            </a:r>
            <a:r>
              <a:rPr lang="en-US" dirty="0"/>
              <a:t> link text (give context to what the link does)</a:t>
            </a:r>
          </a:p>
          <a:p>
            <a:r>
              <a:rPr lang="en-US" dirty="0"/>
              <a:t>Don’t underline </a:t>
            </a:r>
            <a:r>
              <a:rPr lang="en-US" dirty="0">
                <a:hlinkClick r:id="rId3"/>
              </a:rPr>
              <a:t>non-links</a:t>
            </a:r>
            <a:endParaRPr lang="en-US" dirty="0"/>
          </a:p>
          <a:p>
            <a:r>
              <a:rPr lang="en-US" dirty="0"/>
              <a:t>Avoid displaying URLs, unless the link can’t be clicked (in multimedia or print, e.g.)</a:t>
            </a:r>
          </a:p>
          <a:p>
            <a:r>
              <a:rPr lang="en-US" dirty="0" smtClean="0"/>
              <a:t>Add </a:t>
            </a:r>
            <a:r>
              <a:rPr lang="en-US" dirty="0" smtClean="0">
                <a:hlinkClick r:id="rId3"/>
              </a:rPr>
              <a:t>ALT text</a:t>
            </a:r>
            <a:r>
              <a:rPr lang="en-US" dirty="0" smtClean="0"/>
              <a:t>, if the link needs more explanation</a:t>
            </a:r>
            <a:endParaRPr lang="en-US" dirty="0"/>
          </a:p>
        </p:txBody>
      </p:sp>
      <p:sp>
        <p:nvSpPr>
          <p:cNvPr id="4" name="Text Placeholder 3"/>
          <p:cNvSpPr>
            <a:spLocks noGrp="1"/>
          </p:cNvSpPr>
          <p:nvPr>
            <p:ph type="body" sz="half" idx="2"/>
          </p:nvPr>
        </p:nvSpPr>
        <p:spPr>
          <a:xfrm>
            <a:off x="7820167" y="1741336"/>
            <a:ext cx="4230806" cy="4164164"/>
          </a:xfrm>
        </p:spPr>
        <p:txBody>
          <a:bodyPr>
            <a:normAutofit/>
          </a:bodyPr>
          <a:lstStyle/>
          <a:p>
            <a:r>
              <a:rPr lang="en-US" sz="2400" dirty="0"/>
              <a:t>Hyperlinks are essential functionality for most Web-based instructional content. They also must be written for </a:t>
            </a:r>
            <a:r>
              <a:rPr lang="en-US" sz="2400" dirty="0" smtClean="0"/>
              <a:t>accessibility.</a:t>
            </a:r>
            <a:endParaRPr lang="en-US" sz="2400" dirty="0"/>
          </a:p>
        </p:txBody>
      </p:sp>
    </p:spTree>
    <p:extLst>
      <p:ext uri="{BB962C8B-B14F-4D97-AF65-F5344CB8AC3E}">
        <p14:creationId xmlns:p14="http://schemas.microsoft.com/office/powerpoint/2010/main" val="1459555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Activity: accessible links</a:t>
            </a:r>
            <a:endParaRPr lang="en-US" dirty="0"/>
          </a:p>
        </p:txBody>
      </p:sp>
      <p:sp>
        <p:nvSpPr>
          <p:cNvPr id="3" name="Content Placeholder 2"/>
          <p:cNvSpPr>
            <a:spLocks noGrp="1"/>
          </p:cNvSpPr>
          <p:nvPr>
            <p:ph idx="1"/>
          </p:nvPr>
        </p:nvSpPr>
        <p:spPr>
          <a:xfrm>
            <a:off x="369265" y="0"/>
            <a:ext cx="7000525" cy="4394579"/>
          </a:xfrm>
        </p:spPr>
        <p:txBody>
          <a:bodyPr/>
          <a:lstStyle/>
          <a:p>
            <a:pPr marL="514350" indent="-514350">
              <a:buFont typeface="+mj-lt"/>
              <a:buAutoNum type="arabicPeriod"/>
            </a:pPr>
            <a:r>
              <a:rPr lang="en-US" dirty="0" smtClean="0"/>
              <a:t>Type descriptive link text</a:t>
            </a:r>
          </a:p>
          <a:p>
            <a:pPr lvl="1"/>
            <a:r>
              <a:rPr lang="en-US" sz="2000" b="1" i="1" dirty="0"/>
              <a:t>YES example: </a:t>
            </a:r>
            <a:r>
              <a:rPr lang="en-US" sz="2000" dirty="0"/>
              <a:t>Read the CAST Website, </a:t>
            </a:r>
            <a:r>
              <a:rPr lang="en-US" sz="2000" dirty="0">
                <a:hlinkClick r:id="rId3"/>
              </a:rPr>
              <a:t>About Universal Design for Learning</a:t>
            </a:r>
            <a:r>
              <a:rPr lang="en-US" sz="2000" dirty="0"/>
              <a:t>.</a:t>
            </a:r>
          </a:p>
          <a:p>
            <a:pPr lvl="1"/>
            <a:r>
              <a:rPr lang="en-US" sz="2000" b="1" i="1" dirty="0"/>
              <a:t>No example</a:t>
            </a:r>
            <a:r>
              <a:rPr lang="en-US" sz="2000" dirty="0"/>
              <a:t>: Read the CAST Website by clicking </a:t>
            </a:r>
            <a:r>
              <a:rPr lang="en-US" sz="2000" dirty="0">
                <a:hlinkClick r:id="rId3"/>
              </a:rPr>
              <a:t>here</a:t>
            </a:r>
            <a:r>
              <a:rPr lang="en-US" sz="2000" dirty="0"/>
              <a:t>.</a:t>
            </a:r>
          </a:p>
          <a:p>
            <a:pPr marL="514350" indent="-514350">
              <a:buFont typeface="+mj-lt"/>
              <a:buAutoNum type="arabicPeriod"/>
            </a:pPr>
            <a:r>
              <a:rPr lang="en-US" dirty="0" smtClean="0"/>
              <a:t>Insert link url</a:t>
            </a:r>
          </a:p>
          <a:p>
            <a:pPr marL="514350" indent="-514350">
              <a:buFont typeface="+mj-lt"/>
              <a:buAutoNum type="arabicPeriod"/>
            </a:pPr>
            <a:endParaRPr lang="en-US" dirty="0"/>
          </a:p>
          <a:p>
            <a:pPr marL="514350" indent="-514350">
              <a:buFont typeface="+mj-lt"/>
              <a:buAutoNum type="arabicPeriod"/>
            </a:pPr>
            <a:endParaRPr lang="en-US" dirty="0" smtClean="0"/>
          </a:p>
          <a:p>
            <a:pPr marL="514350" indent="-514350">
              <a:buFont typeface="+mj-lt"/>
              <a:buAutoNum type="arabicPeriod"/>
            </a:pPr>
            <a:r>
              <a:rPr lang="en-US" dirty="0" smtClean="0"/>
              <a:t>Add link title or tooltip</a:t>
            </a:r>
          </a:p>
          <a:p>
            <a:pPr marL="0" indent="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Text Placeholder 3"/>
          <p:cNvSpPr>
            <a:spLocks noGrp="1"/>
          </p:cNvSpPr>
          <p:nvPr>
            <p:ph type="body" sz="half" idx="2"/>
          </p:nvPr>
        </p:nvSpPr>
        <p:spPr>
          <a:xfrm>
            <a:off x="7861111" y="1741336"/>
            <a:ext cx="4039738" cy="4164164"/>
          </a:xfrm>
        </p:spPr>
        <p:txBody>
          <a:bodyPr>
            <a:noAutofit/>
          </a:bodyPr>
          <a:lstStyle/>
          <a:p>
            <a:r>
              <a:rPr lang="en-US" sz="2400" dirty="0"/>
              <a:t>In Blackboard, add white space (paragraph breaks) until the text is easier to view or more readable. Then, create a link</a:t>
            </a:r>
            <a:r>
              <a:rPr lang="en-US" sz="2400" dirty="0" smtClean="0"/>
              <a:t>.</a:t>
            </a:r>
          </a:p>
        </p:txBody>
      </p:sp>
      <p:pic>
        <p:nvPicPr>
          <p:cNvPr id="5" name="Picture 4" descr="Blackboard editor showing how to create links" title="Accessible links using Blackboard">
            <a:hlinkClick r:id="rId4" action="ppaction://hlinksldjump" tooltip="Type descriptive link text then click the link icon in the LMS editor"/>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008" y="2416358"/>
            <a:ext cx="5967037" cy="1234559"/>
          </a:xfrm>
          <a:prstGeom prst="rect">
            <a:avLst/>
          </a:prstGeom>
          <a:ln>
            <a:noFill/>
          </a:ln>
          <a:effectLst>
            <a:outerShdw blurRad="292100" dist="139700" dir="2700000" algn="tl" rotWithShape="0">
              <a:srgbClr val="333333">
                <a:alpha val="65000"/>
              </a:srgbClr>
            </a:outerShdw>
          </a:effectLst>
        </p:spPr>
      </p:pic>
      <p:pic>
        <p:nvPicPr>
          <p:cNvPr id="6" name="Picture 5" descr="Inputting link path and titling it in Blackboard" title="Link Path">
            <a:hlinkClick r:id="rId4" action="ppaction://hlinksldjump" tooltip="After putting in the link, add title or toolti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6770" y="4272915"/>
            <a:ext cx="4745512" cy="22279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7205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4234" y="0"/>
            <a:ext cx="3092115" cy="1196671"/>
          </a:xfrm>
        </p:spPr>
        <p:txBody>
          <a:bodyPr anchor="ctr"/>
          <a:lstStyle/>
          <a:p>
            <a:pPr algn="ctr"/>
            <a:r>
              <a:rPr lang="en-US" dirty="0" smtClean="0"/>
              <a:t>Format text correctly</a:t>
            </a:r>
            <a:endParaRPr lang="en-US" dirty="0"/>
          </a:p>
        </p:txBody>
      </p:sp>
      <p:sp>
        <p:nvSpPr>
          <p:cNvPr id="3" name="Content Placeholder 2"/>
          <p:cNvSpPr>
            <a:spLocks noGrp="1"/>
          </p:cNvSpPr>
          <p:nvPr>
            <p:ph idx="1"/>
          </p:nvPr>
        </p:nvSpPr>
        <p:spPr>
          <a:xfrm>
            <a:off x="492095" y="206083"/>
            <a:ext cx="6158418" cy="4985124"/>
          </a:xfrm>
        </p:spPr>
        <p:txBody>
          <a:bodyPr anchor="t"/>
          <a:lstStyle/>
          <a:p>
            <a:r>
              <a:rPr lang="en-US" sz="3600" dirty="0" smtClean="0"/>
              <a:t>Heading 1 (title)</a:t>
            </a:r>
          </a:p>
          <a:p>
            <a:r>
              <a:rPr lang="en-US" sz="2800" dirty="0" smtClean="0"/>
              <a:t>Heading 2 (subtitle)</a:t>
            </a:r>
          </a:p>
          <a:p>
            <a:r>
              <a:rPr lang="en-US" sz="2400" dirty="0" smtClean="0"/>
              <a:t>Heading 3 (subcategory)</a:t>
            </a:r>
            <a:endParaRPr lang="en-US" sz="2400" dirty="0"/>
          </a:p>
        </p:txBody>
      </p:sp>
      <p:sp>
        <p:nvSpPr>
          <p:cNvPr id="4" name="Text Placeholder 3"/>
          <p:cNvSpPr>
            <a:spLocks noGrp="1"/>
          </p:cNvSpPr>
          <p:nvPr>
            <p:ph type="body" sz="half" idx="2"/>
          </p:nvPr>
        </p:nvSpPr>
        <p:spPr>
          <a:xfrm>
            <a:off x="7782183" y="920377"/>
            <a:ext cx="4203511" cy="4164164"/>
          </a:xfrm>
        </p:spPr>
        <p:txBody>
          <a:bodyPr>
            <a:noAutofit/>
          </a:bodyPr>
          <a:lstStyle/>
          <a:p>
            <a:r>
              <a:rPr lang="en-US" sz="2400" dirty="0" smtClean="0">
                <a:hlinkClick r:id="rId3"/>
              </a:rPr>
              <a:t>Semantic Structure </a:t>
            </a:r>
            <a:r>
              <a:rPr lang="en-US" sz="2400" dirty="0" smtClean="0"/>
              <a:t>(WebAIM)</a:t>
            </a:r>
          </a:p>
          <a:p>
            <a:pPr marL="342900" indent="-342900" fontAlgn="base">
              <a:buClr>
                <a:schemeClr val="bg1"/>
              </a:buClr>
              <a:buFont typeface="Arial" panose="020B0604020202020204" pitchFamily="34" charset="0"/>
              <a:buChar char="•"/>
            </a:pPr>
            <a:r>
              <a:rPr lang="en-US" sz="2400" dirty="0"/>
              <a:t>Assign headings to titles and subtitles (e.g., h1, h2, h3…)</a:t>
            </a:r>
          </a:p>
          <a:p>
            <a:pPr marL="342900" indent="-342900" fontAlgn="base">
              <a:buClr>
                <a:schemeClr val="bg1"/>
              </a:buClr>
              <a:buFont typeface="Arial" panose="020B0604020202020204" pitchFamily="34" charset="0"/>
              <a:buChar char="•"/>
            </a:pPr>
            <a:r>
              <a:rPr lang="en-US" sz="2400" dirty="0"/>
              <a:t>Use “true” lists (i.e., do not manually tab or bullet lists)</a:t>
            </a:r>
          </a:p>
          <a:p>
            <a:pPr marL="342900" indent="-342900" fontAlgn="base">
              <a:buClr>
                <a:schemeClr val="bg1"/>
              </a:buClr>
              <a:buFont typeface="Arial" panose="020B0604020202020204" pitchFamily="34" charset="0"/>
              <a:buChar char="•"/>
            </a:pPr>
            <a:r>
              <a:rPr lang="en-US" sz="2400" dirty="0"/>
              <a:t>Create “true” columns for layout</a:t>
            </a:r>
          </a:p>
          <a:p>
            <a:pPr marL="342900" indent="-342900" fontAlgn="base">
              <a:buClr>
                <a:schemeClr val="bg1"/>
              </a:buClr>
              <a:buFont typeface="Arial" panose="020B0604020202020204" pitchFamily="34" charset="0"/>
              <a:buChar char="•"/>
            </a:pPr>
            <a:r>
              <a:rPr lang="en-US" sz="2400" dirty="0"/>
              <a:t>Use tables to display data, not create layout</a:t>
            </a:r>
          </a:p>
          <a:p>
            <a:pPr marL="342900" indent="-342900" fontAlgn="base">
              <a:buClr>
                <a:schemeClr val="bg1"/>
              </a:buClr>
              <a:buFont typeface="Arial" panose="020B0604020202020204" pitchFamily="34" charset="0"/>
              <a:buChar char="•"/>
            </a:pPr>
            <a:r>
              <a:rPr lang="en-US" sz="2400" dirty="0"/>
              <a:t>Add table of contents to long text documents</a:t>
            </a:r>
          </a:p>
        </p:txBody>
      </p:sp>
      <p:pic>
        <p:nvPicPr>
          <p:cNvPr id="6" name="Picture 5" descr="Layout choice options when adding a new page in PowerPoint" title="PowerPoint Page Layout Editor">
            <a:hlinkClick r:id="rId4" action="ppaction://hlinksldjump" tooltip="Layout choice options when adding a new page in PowerPoint"/>
          </p:cNvPr>
          <p:cNvPicPr>
            <a:picLocks noChangeAspect="1"/>
          </p:cNvPicPr>
          <p:nvPr/>
        </p:nvPicPr>
        <p:blipFill rotWithShape="1">
          <a:blip r:embed="rId5"/>
          <a:srcRect r="66285" b="28754"/>
          <a:stretch/>
        </p:blipFill>
        <p:spPr>
          <a:xfrm>
            <a:off x="1524527" y="2084496"/>
            <a:ext cx="4093553" cy="2842346"/>
          </a:xfrm>
          <a:prstGeom prst="rect">
            <a:avLst/>
          </a:prstGeom>
          <a:ln>
            <a:noFill/>
          </a:ln>
          <a:effectLst>
            <a:outerShdw blurRad="292100" dist="139700" dir="2700000" algn="tl" rotWithShape="0">
              <a:srgbClr val="333333">
                <a:alpha val="65000"/>
              </a:srgbClr>
            </a:outerShdw>
          </a:effectLst>
        </p:spPr>
      </p:pic>
      <p:pic>
        <p:nvPicPr>
          <p:cNvPr id="7" name="Picture 6" descr="Word heading styles in the tool menu" title="Word Heading Styles"/>
          <p:cNvPicPr>
            <a:picLocks noChangeAspect="1"/>
          </p:cNvPicPr>
          <p:nvPr/>
        </p:nvPicPr>
        <p:blipFill>
          <a:blip r:embed="rId6"/>
          <a:stretch>
            <a:fillRect/>
          </a:stretch>
        </p:blipFill>
        <p:spPr>
          <a:xfrm>
            <a:off x="634481" y="5084541"/>
            <a:ext cx="6384521" cy="14038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0068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Layout With design structure</a:t>
            </a:r>
            <a:endParaRPr lang="en-US" dirty="0"/>
          </a:p>
        </p:txBody>
      </p:sp>
      <p:pic>
        <p:nvPicPr>
          <p:cNvPr id="5" name="Content Placeholder 4" descr="Page showing how content has headings, subheadings, numers, bullets, use of white space, chunked, meaningful words linked, and font used as bold and italicized to show two forms of differentiation" title="Design Structure Exampl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5175" y="947585"/>
            <a:ext cx="6157913" cy="4931079"/>
          </a:xfrm>
        </p:spPr>
      </p:pic>
      <p:sp>
        <p:nvSpPr>
          <p:cNvPr id="4" name="Text Placeholder 3"/>
          <p:cNvSpPr>
            <a:spLocks noGrp="1"/>
          </p:cNvSpPr>
          <p:nvPr>
            <p:ph type="body" sz="half" idx="2"/>
          </p:nvPr>
        </p:nvSpPr>
        <p:spPr>
          <a:xfrm>
            <a:off x="7751929" y="1741336"/>
            <a:ext cx="4258102" cy="4164164"/>
          </a:xfrm>
        </p:spPr>
        <p:txBody>
          <a:bodyPr>
            <a:noAutofit/>
          </a:bodyPr>
          <a:lstStyle/>
          <a:p>
            <a:pPr marL="342900" indent="-342900">
              <a:buClr>
                <a:schemeClr val="bg1"/>
              </a:buClr>
              <a:buFont typeface="Arial" panose="020B0604020202020204" pitchFamily="34" charset="0"/>
              <a:buChar char="•"/>
            </a:pPr>
            <a:r>
              <a:rPr lang="en-US" sz="2400" dirty="0" smtClean="0"/>
              <a:t>Headings</a:t>
            </a:r>
          </a:p>
          <a:p>
            <a:pPr marL="342900" indent="-342900">
              <a:buClr>
                <a:schemeClr val="bg1"/>
              </a:buClr>
              <a:buFont typeface="Arial" panose="020B0604020202020204" pitchFamily="34" charset="0"/>
              <a:buChar char="•"/>
            </a:pPr>
            <a:r>
              <a:rPr lang="en-US" sz="2400" dirty="0" smtClean="0"/>
              <a:t>Subheadings </a:t>
            </a:r>
          </a:p>
          <a:p>
            <a:pPr marL="342900" indent="-342900">
              <a:buClr>
                <a:schemeClr val="bg1"/>
              </a:buClr>
              <a:buFont typeface="Arial" panose="020B0604020202020204" pitchFamily="34" charset="0"/>
              <a:buChar char="•"/>
            </a:pPr>
            <a:r>
              <a:rPr lang="en-US" sz="2400" dirty="0" smtClean="0"/>
              <a:t>Numbered/bulleted</a:t>
            </a:r>
          </a:p>
          <a:p>
            <a:pPr marL="342900" indent="-342900">
              <a:buClr>
                <a:schemeClr val="bg1"/>
              </a:buClr>
              <a:buFont typeface="Arial" panose="020B0604020202020204" pitchFamily="34" charset="0"/>
              <a:buChar char="•"/>
            </a:pPr>
            <a:r>
              <a:rPr lang="en-US" sz="2400" dirty="0" smtClean="0"/>
              <a:t>White space</a:t>
            </a:r>
          </a:p>
          <a:p>
            <a:pPr marL="342900" indent="-342900">
              <a:buClr>
                <a:schemeClr val="bg1"/>
              </a:buClr>
              <a:buFont typeface="Arial" panose="020B0604020202020204" pitchFamily="34" charset="0"/>
              <a:buChar char="•"/>
            </a:pPr>
            <a:r>
              <a:rPr lang="en-US" sz="2400" dirty="0" smtClean="0"/>
              <a:t>Chunked</a:t>
            </a:r>
          </a:p>
          <a:p>
            <a:pPr marL="342900" indent="-342900">
              <a:buClr>
                <a:schemeClr val="bg1"/>
              </a:buClr>
              <a:buFont typeface="Arial" panose="020B0604020202020204" pitchFamily="34" charset="0"/>
              <a:buChar char="•"/>
            </a:pPr>
            <a:r>
              <a:rPr lang="en-US" sz="2400" dirty="0" smtClean="0"/>
              <a:t>Meaningful words linked</a:t>
            </a:r>
          </a:p>
          <a:p>
            <a:pPr marL="342900" indent="-342900">
              <a:buClr>
                <a:schemeClr val="bg1"/>
              </a:buClr>
              <a:buFont typeface="Arial" panose="020B0604020202020204" pitchFamily="34" charset="0"/>
              <a:buChar char="•"/>
            </a:pPr>
            <a:r>
              <a:rPr lang="en-US" sz="2400" dirty="0" smtClean="0"/>
              <a:t>Font used as bold and italics to show two forms of differentiation</a:t>
            </a:r>
          </a:p>
          <a:p>
            <a:pPr marL="342900" indent="-342900">
              <a:buClr>
                <a:schemeClr val="bg1"/>
              </a:buClr>
              <a:buFont typeface="Arial" panose="020B0604020202020204" pitchFamily="34" charset="0"/>
              <a:buChar char="•"/>
            </a:pPr>
            <a:endParaRPr lang="en-US" sz="2400" dirty="0"/>
          </a:p>
        </p:txBody>
      </p:sp>
    </p:spTree>
    <p:extLst>
      <p:ext uri="{BB962C8B-B14F-4D97-AF65-F5344CB8AC3E}">
        <p14:creationId xmlns:p14="http://schemas.microsoft.com/office/powerpoint/2010/main" val="2210311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add structure</a:t>
            </a:r>
            <a:endParaRPr lang="en-US" dirty="0"/>
          </a:p>
        </p:txBody>
      </p:sp>
      <p:sp>
        <p:nvSpPr>
          <p:cNvPr id="3" name="Content Placeholder 2"/>
          <p:cNvSpPr>
            <a:spLocks noGrp="1"/>
          </p:cNvSpPr>
          <p:nvPr>
            <p:ph idx="1"/>
          </p:nvPr>
        </p:nvSpPr>
        <p:spPr>
          <a:xfrm>
            <a:off x="724108" y="457199"/>
            <a:ext cx="6158418" cy="4985124"/>
          </a:xfrm>
        </p:spPr>
        <p:txBody>
          <a:bodyPr/>
          <a:lstStyle/>
          <a:p>
            <a:pPr marL="514350" indent="-514350" fontAlgn="base">
              <a:buFont typeface="+mj-lt"/>
              <a:buAutoNum type="arabicPeriod"/>
            </a:pPr>
            <a:r>
              <a:rPr lang="en-US" dirty="0"/>
              <a:t>Apply </a:t>
            </a:r>
            <a:r>
              <a:rPr lang="en-US" b="1" dirty="0"/>
              <a:t>Heading</a:t>
            </a:r>
            <a:r>
              <a:rPr lang="en-US" dirty="0"/>
              <a:t> to “This is a Title”. Apply </a:t>
            </a:r>
            <a:r>
              <a:rPr lang="en-US" b="1" dirty="0"/>
              <a:t>Sub Heading 1</a:t>
            </a:r>
            <a:r>
              <a:rPr lang="en-US" dirty="0"/>
              <a:t> to “This is a Subtitle</a:t>
            </a:r>
            <a:r>
              <a:rPr lang="en-US" dirty="0" smtClean="0"/>
              <a:t>”.</a:t>
            </a:r>
          </a:p>
          <a:p>
            <a:pPr marL="514350" indent="-514350" fontAlgn="base">
              <a:buFont typeface="+mj-lt"/>
              <a:buAutoNum type="arabicPeriod"/>
            </a:pPr>
            <a:endParaRPr lang="en-US" dirty="0"/>
          </a:p>
          <a:p>
            <a:pPr marL="514350" indent="-514350" fontAlgn="base">
              <a:buFont typeface="+mj-lt"/>
              <a:buAutoNum type="arabicPeriod"/>
            </a:pPr>
            <a:endParaRPr lang="en-US" dirty="0" smtClean="0"/>
          </a:p>
          <a:p>
            <a:pPr marL="514350" indent="-514350" fontAlgn="base">
              <a:buFont typeface="+mj-lt"/>
              <a:buAutoNum type="arabicPeriod"/>
            </a:pPr>
            <a:endParaRPr lang="en-US" dirty="0"/>
          </a:p>
          <a:p>
            <a:pPr marL="514350" indent="-514350" fontAlgn="base">
              <a:buFont typeface="+mj-lt"/>
              <a:buAutoNum type="arabicPeriod"/>
            </a:pPr>
            <a:r>
              <a:rPr lang="en-US" dirty="0" smtClean="0"/>
              <a:t>Apply list structure</a:t>
            </a:r>
          </a:p>
          <a:p>
            <a:pPr marL="0" indent="0" fontAlgn="base">
              <a:buNone/>
            </a:pPr>
            <a:endParaRPr lang="en-US" dirty="0" smtClean="0"/>
          </a:p>
          <a:p>
            <a:pPr marL="0" indent="0" fontAlgn="base">
              <a:buNone/>
            </a:pPr>
            <a:endParaRPr lang="en-US" dirty="0"/>
          </a:p>
        </p:txBody>
      </p:sp>
      <p:sp>
        <p:nvSpPr>
          <p:cNvPr id="4" name="Text Placeholder 3"/>
          <p:cNvSpPr>
            <a:spLocks noGrp="1"/>
          </p:cNvSpPr>
          <p:nvPr>
            <p:ph type="body" sz="half" idx="2"/>
          </p:nvPr>
        </p:nvSpPr>
        <p:spPr>
          <a:xfrm>
            <a:off x="7888407" y="1741336"/>
            <a:ext cx="4012442" cy="4164164"/>
          </a:xfrm>
        </p:spPr>
        <p:txBody>
          <a:bodyPr>
            <a:normAutofit/>
          </a:bodyPr>
          <a:lstStyle/>
          <a:p>
            <a:r>
              <a:rPr lang="en-US" sz="2400" dirty="0"/>
              <a:t>In Blackboard, use the content editor to apply correct structure to text.</a:t>
            </a:r>
          </a:p>
        </p:txBody>
      </p:sp>
      <p:pic>
        <p:nvPicPr>
          <p:cNvPr id="5" name="Picture 4" descr="Tooltip to use the Content Editor's predefined headings" title="Word Content Editor for Heading Styles">
            <a:hlinkClick r:id="rId2" action="ppaction://hlinksldjump" tooltip="Use the Content Editor's predefined headings"/>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052" y="2363704"/>
            <a:ext cx="6156898" cy="1652020"/>
          </a:xfrm>
          <a:prstGeom prst="rect">
            <a:avLst/>
          </a:prstGeom>
          <a:ln>
            <a:noFill/>
          </a:ln>
          <a:effectLst>
            <a:outerShdw blurRad="292100" dist="139700" dir="2700000" algn="tl" rotWithShape="0">
              <a:srgbClr val="333333">
                <a:alpha val="65000"/>
              </a:srgbClr>
            </a:outerShdw>
          </a:effectLst>
        </p:spPr>
      </p:pic>
      <p:pic>
        <p:nvPicPr>
          <p:cNvPr id="6" name="Picture 5" descr="Tooltip to use the Content Editor's predefined list." title="Word Content Editor's List Structure">
            <a:hlinkClick r:id="rId2" action="ppaction://hlinksldjump" tooltip="Use the Content Editor's predefined li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052" y="4746658"/>
            <a:ext cx="6170546" cy="13913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1685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and outcomes</a:t>
            </a:r>
            <a:endParaRPr lang="en-US" dirty="0"/>
          </a:p>
        </p:txBody>
      </p:sp>
      <p:sp>
        <p:nvSpPr>
          <p:cNvPr id="5" name="Content Placeholder 3"/>
          <p:cNvSpPr>
            <a:spLocks noGrp="1"/>
          </p:cNvSpPr>
          <p:nvPr>
            <p:ph idx="1"/>
          </p:nvPr>
        </p:nvSpPr>
        <p:spPr>
          <a:xfrm>
            <a:off x="1251678" y="1857586"/>
            <a:ext cx="10178322" cy="1258710"/>
          </a:xfrm>
        </p:spPr>
        <p:style>
          <a:lnRef idx="1">
            <a:schemeClr val="accent1"/>
          </a:lnRef>
          <a:fillRef idx="2">
            <a:schemeClr val="accent1"/>
          </a:fillRef>
          <a:effectRef idx="1">
            <a:schemeClr val="accent1"/>
          </a:effectRef>
          <a:fontRef idx="minor">
            <a:schemeClr val="dk1"/>
          </a:fontRef>
        </p:style>
        <p:txBody>
          <a:bodyPr anchor="ctr"/>
          <a:lstStyle/>
          <a:p>
            <a:pPr marL="0" indent="0">
              <a:buNone/>
            </a:pPr>
            <a:r>
              <a:rPr lang="en-US" dirty="0"/>
              <a:t>The </a:t>
            </a:r>
            <a:r>
              <a:rPr lang="en-US" b="1" i="1" dirty="0"/>
              <a:t>goal</a:t>
            </a:r>
            <a:r>
              <a:rPr lang="en-US" dirty="0"/>
              <a:t> of Web accessibility is for all users to be able to </a:t>
            </a:r>
            <a:r>
              <a:rPr lang="en-US" b="1" dirty="0"/>
              <a:t>receive, use, and manipulate</a:t>
            </a:r>
            <a:r>
              <a:rPr lang="en-US" dirty="0"/>
              <a:t> content and functionality, in all forms</a:t>
            </a:r>
            <a:r>
              <a:rPr lang="en-US" dirty="0" smtClean="0"/>
              <a:t>.</a:t>
            </a:r>
            <a:endParaRPr lang="en-US" dirty="0"/>
          </a:p>
        </p:txBody>
      </p:sp>
      <p:sp>
        <p:nvSpPr>
          <p:cNvPr id="6" name="Content Placeholder 5"/>
          <p:cNvSpPr txBox="1">
            <a:spLocks/>
          </p:cNvSpPr>
          <p:nvPr/>
        </p:nvSpPr>
        <p:spPr>
          <a:xfrm>
            <a:off x="1251678" y="3352973"/>
            <a:ext cx="10178322" cy="2682067"/>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dk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dk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dk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dk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dk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dk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dk1"/>
                </a:solidFill>
                <a:latin typeface="+mn-lt"/>
                <a:ea typeface="+mn-ea"/>
                <a:cs typeface="+mn-cs"/>
              </a:defRPr>
            </a:lvl9pPr>
          </a:lstStyle>
          <a:p>
            <a:pPr marL="0" indent="0">
              <a:buFont typeface="Arial" panose="020B0604020202020204" pitchFamily="34" charset="0"/>
              <a:buNone/>
            </a:pPr>
            <a:r>
              <a:rPr lang="en-US" dirty="0" smtClean="0"/>
              <a:t>The </a:t>
            </a:r>
            <a:r>
              <a:rPr lang="en-US" b="1" i="1" dirty="0" smtClean="0"/>
              <a:t>outcomes</a:t>
            </a:r>
            <a:r>
              <a:rPr lang="en-US" dirty="0" smtClean="0"/>
              <a:t> are to:</a:t>
            </a:r>
          </a:p>
          <a:p>
            <a:r>
              <a:rPr lang="en-US" dirty="0" smtClean="0"/>
              <a:t>Identify the term web accessibility</a:t>
            </a:r>
          </a:p>
          <a:p>
            <a:r>
              <a:rPr lang="en-US" dirty="0" smtClean="0"/>
              <a:t>Identify ADA Compliance, Section 508, and WebAIM</a:t>
            </a:r>
          </a:p>
          <a:p>
            <a:r>
              <a:rPr lang="en-US" dirty="0" smtClean="0"/>
              <a:t>Identity what may be considered a disability</a:t>
            </a:r>
          </a:p>
          <a:p>
            <a:r>
              <a:rPr lang="en-US" dirty="0" smtClean="0"/>
              <a:t>Apply basic accessibility standards to an online format</a:t>
            </a:r>
          </a:p>
        </p:txBody>
      </p:sp>
    </p:spTree>
    <p:extLst>
      <p:ext uri="{BB962C8B-B14F-4D97-AF65-F5344CB8AC3E}">
        <p14:creationId xmlns:p14="http://schemas.microsoft.com/office/powerpoint/2010/main" val="1374608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benefits of accessibility</a:t>
            </a:r>
            <a:endParaRPr lang="en-US" dirty="0"/>
          </a:p>
        </p:txBody>
      </p:sp>
      <p:sp>
        <p:nvSpPr>
          <p:cNvPr id="8" name="Text Placeholder 7"/>
          <p:cNvSpPr>
            <a:spLocks noGrp="1"/>
          </p:cNvSpPr>
          <p:nvPr>
            <p:ph type="body" idx="1"/>
          </p:nvPr>
        </p:nvSpPr>
        <p:spPr>
          <a:xfrm>
            <a:off x="1252728" y="6147218"/>
            <a:ext cx="4800600" cy="316264"/>
          </a:xfrm>
        </p:spPr>
        <p:txBody>
          <a:bodyPr/>
          <a:lstStyle/>
          <a:p>
            <a:r>
              <a:rPr lang="en-US" dirty="0"/>
              <a:t>Large Print</a:t>
            </a:r>
          </a:p>
          <a:p>
            <a:r>
              <a:rPr lang="en-US" dirty="0"/>
              <a:t>Alt Text/</a:t>
            </a:r>
          </a:p>
          <a:p>
            <a:r>
              <a:rPr lang="en-US" dirty="0"/>
              <a:t>Text-to-speech</a:t>
            </a:r>
          </a:p>
          <a:p>
            <a:r>
              <a:rPr lang="en-US" dirty="0"/>
              <a:t>Descriptive text</a:t>
            </a:r>
          </a:p>
          <a:p>
            <a:r>
              <a:rPr lang="en-US" dirty="0"/>
              <a:t>fonts</a:t>
            </a:r>
          </a:p>
          <a:p>
            <a:r>
              <a:rPr lang="en-US" dirty="0" smtClean="0"/>
              <a:t>Colorblindness</a:t>
            </a:r>
          </a:p>
          <a:p>
            <a:r>
              <a:rPr lang="en-US" sz="1600" dirty="0">
                <a:hlinkClick r:id="rId3"/>
              </a:rPr>
              <a:t>WebAIM: </a:t>
            </a:r>
            <a:endParaRPr lang="en-US" sz="1600" dirty="0" smtClean="0">
              <a:hlinkClick r:id="rId3"/>
            </a:endParaRPr>
          </a:p>
          <a:p>
            <a:r>
              <a:rPr lang="en-US" sz="1600" dirty="0" smtClean="0">
                <a:hlinkClick r:id="rId3"/>
              </a:rPr>
              <a:t>Color </a:t>
            </a:r>
            <a:r>
              <a:rPr lang="en-US" sz="1600" dirty="0">
                <a:hlinkClick r:id="rId3"/>
              </a:rPr>
              <a:t>contrast </a:t>
            </a:r>
            <a:endParaRPr lang="en-US" sz="1600" dirty="0" smtClean="0">
              <a:hlinkClick r:id="rId3"/>
            </a:endParaRPr>
          </a:p>
          <a:p>
            <a:r>
              <a:rPr lang="en-US" sz="1600" dirty="0" smtClean="0">
                <a:hlinkClick r:id="rId3"/>
              </a:rPr>
              <a:t>checker</a:t>
            </a:r>
            <a:endParaRPr lang="en-US" sz="1600" dirty="0"/>
          </a:p>
          <a:p>
            <a:endParaRPr lang="en-US" dirty="0"/>
          </a:p>
          <a:p>
            <a:endParaRPr lang="en-US" dirty="0"/>
          </a:p>
        </p:txBody>
      </p:sp>
      <p:pic>
        <p:nvPicPr>
          <p:cNvPr id="5" name="Content Placeholder 4" descr="Woman reading an e-book" title="Woman reading an e-book">
            <a:hlinkClick r:id="rId4" action="ppaction://hlinksldjump" tooltip="Woman reading an e-book"/>
          </p:cNvPr>
          <p:cNvPicPr>
            <a:picLocks noGrp="1" noChangeAspect="1"/>
          </p:cNvPicPr>
          <p:nvPr>
            <p:ph sz="half" idx="2"/>
          </p:nvPr>
        </p:nvPicPr>
        <p:blipFill>
          <a:blip r:embed="rId5"/>
          <a:stretch>
            <a:fillRect/>
          </a:stretch>
        </p:blipFill>
        <p:spPr>
          <a:xfrm>
            <a:off x="4612720" y="1725769"/>
            <a:ext cx="2638764" cy="2042434"/>
          </a:xfrm>
          <a:prstGeom prst="rect">
            <a:avLst/>
          </a:prstGeom>
          <a:ln>
            <a:noFill/>
          </a:ln>
          <a:effectLst>
            <a:outerShdw blurRad="292100" dist="139700" dir="2700000" algn="tl" rotWithShape="0">
              <a:srgbClr val="333333">
                <a:alpha val="65000"/>
              </a:srgbClr>
            </a:outerShdw>
          </a:effectLst>
        </p:spPr>
      </p:pic>
      <p:pic>
        <p:nvPicPr>
          <p:cNvPr id="16" name="Content Placeholder 15" descr="Images depicting, CDs, U.S. Treasury bills, bonds, stocks, mutual funds, and options" title="Stocks and Bonds">
            <a:hlinkClick r:id="rId4" action="ppaction://hlinksldjump" tooltip="Images depicting, CDs, U.S. Treasury bills, bonds, stocks, mutual funds, and options"/>
          </p:cNvPr>
          <p:cNvPicPr>
            <a:picLocks noGrp="1" noChangeAspect="1"/>
          </p:cNvPicPr>
          <p:nvPr>
            <p:ph sz="quarter" idx="4"/>
          </p:nvPr>
        </p:nvPicPr>
        <p:blipFill>
          <a:blip r:embed="rId6"/>
          <a:stretch>
            <a:fillRect/>
          </a:stretch>
        </p:blipFill>
        <p:spPr>
          <a:xfrm>
            <a:off x="4618336" y="4086868"/>
            <a:ext cx="2624114" cy="2123672"/>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4565443" y="3730448"/>
            <a:ext cx="1849630" cy="261610"/>
          </a:xfrm>
          <a:prstGeom prst="rect">
            <a:avLst/>
          </a:prstGeom>
          <a:noFill/>
        </p:spPr>
        <p:txBody>
          <a:bodyPr wrap="square" rtlCol="0">
            <a:spAutoFit/>
          </a:bodyPr>
          <a:lstStyle/>
          <a:p>
            <a:r>
              <a:rPr lang="en-US" sz="1100" dirty="0" smtClean="0"/>
              <a:t>Woman reading an e-book</a:t>
            </a:r>
            <a:endParaRPr lang="en-US" sz="1100" dirty="0"/>
          </a:p>
        </p:txBody>
      </p:sp>
      <p:sp>
        <p:nvSpPr>
          <p:cNvPr id="18" name="Rectangle 17"/>
          <p:cNvSpPr/>
          <p:nvPr/>
        </p:nvSpPr>
        <p:spPr>
          <a:xfrm>
            <a:off x="4565443" y="6313761"/>
            <a:ext cx="2584530" cy="430887"/>
          </a:xfrm>
          <a:prstGeom prst="rect">
            <a:avLst/>
          </a:prstGeom>
        </p:spPr>
        <p:txBody>
          <a:bodyPr wrap="square">
            <a:spAutoFit/>
          </a:bodyPr>
          <a:lstStyle/>
          <a:p>
            <a:r>
              <a:rPr lang="en-US" sz="1100" dirty="0"/>
              <a:t>Images depicting, CDs, U.S. Treasury bills, bonds, stocks, mutual funds, and options</a:t>
            </a:r>
          </a:p>
        </p:txBody>
      </p:sp>
      <p:sp>
        <p:nvSpPr>
          <p:cNvPr id="22" name="TextBox 21"/>
          <p:cNvSpPr txBox="1"/>
          <p:nvPr/>
        </p:nvSpPr>
        <p:spPr>
          <a:xfrm>
            <a:off x="7484318" y="2679281"/>
            <a:ext cx="2676627" cy="2862322"/>
          </a:xfrm>
          <a:prstGeom prst="rect">
            <a:avLst/>
          </a:prstGeom>
          <a:noFill/>
        </p:spPr>
        <p:txBody>
          <a:bodyPr wrap="square" rtlCol="0">
            <a:spAutoFit/>
          </a:bodyPr>
          <a:lstStyle/>
          <a:p>
            <a:r>
              <a:rPr lang="en-US" dirty="0" smtClean="0">
                <a:latin typeface="Arial Narrow" panose="020B0606020202030204" pitchFamily="34" charset="0"/>
              </a:rPr>
              <a:t>Arial </a:t>
            </a:r>
            <a:r>
              <a:rPr lang="en-US" dirty="0">
                <a:latin typeface="Arial Narrow" panose="020B0606020202030204" pitchFamily="34" charset="0"/>
              </a:rPr>
              <a:t>Narrow</a:t>
            </a:r>
          </a:p>
          <a:p>
            <a:r>
              <a:rPr lang="en-US" dirty="0">
                <a:latin typeface="Arial" panose="020B0604020202020204" pitchFamily="34" charset="0"/>
                <a:cs typeface="Arial" panose="020B0604020202020204" pitchFamily="34" charset="0"/>
              </a:rPr>
              <a:t>Arial (regular)</a:t>
            </a:r>
          </a:p>
          <a:p>
            <a:r>
              <a:rPr lang="en-US" dirty="0">
                <a:latin typeface="Arial Black" panose="020B0A04020102020204" pitchFamily="34" charset="0"/>
                <a:cs typeface="Arial" panose="020B0604020202020204" pitchFamily="34" charset="0"/>
              </a:rPr>
              <a:t>Arial Black</a:t>
            </a:r>
          </a:p>
          <a:p>
            <a:r>
              <a:rPr lang="en-US" dirty="0">
                <a:latin typeface="Arial Rounded MT Bold" panose="020F0704030504030204" pitchFamily="34" charset="0"/>
                <a:cs typeface="Arial" panose="020B0604020202020204" pitchFamily="34" charset="0"/>
              </a:rPr>
              <a:t>Arial Rounded MT Bold</a:t>
            </a:r>
          </a:p>
          <a:p>
            <a:r>
              <a:rPr lang="en-US" dirty="0" smtClean="0">
                <a:latin typeface="Calibri" panose="020F0502020204030204" pitchFamily="34" charset="0"/>
              </a:rPr>
              <a:t>Calibri</a:t>
            </a:r>
          </a:p>
          <a:p>
            <a:r>
              <a:rPr lang="en-US" dirty="0" smtClean="0">
                <a:latin typeface="Century Gothic" panose="020B0502020202020204" pitchFamily="34" charset="0"/>
              </a:rPr>
              <a:t>Century Gothic</a:t>
            </a:r>
          </a:p>
          <a:p>
            <a:r>
              <a:rPr lang="en-US" dirty="0" smtClean="0">
                <a:latin typeface="Franklin Gothic Book" panose="020B0503020102020204" pitchFamily="34" charset="0"/>
              </a:rPr>
              <a:t>Franklin Gothic Book </a:t>
            </a:r>
          </a:p>
          <a:p>
            <a:r>
              <a:rPr lang="en-US" dirty="0"/>
              <a:t>Gill Sans MT</a:t>
            </a:r>
          </a:p>
          <a:p>
            <a:endParaRPr lang="en-US" dirty="0">
              <a:latin typeface="Franklin Gothic Book" panose="020B0503020102020204" pitchFamily="34" charset="0"/>
            </a:endParaRPr>
          </a:p>
        </p:txBody>
      </p:sp>
      <p:sp>
        <p:nvSpPr>
          <p:cNvPr id="23" name="TextBox 22"/>
          <p:cNvSpPr txBox="1"/>
          <p:nvPr/>
        </p:nvSpPr>
        <p:spPr>
          <a:xfrm>
            <a:off x="9698953" y="2833389"/>
            <a:ext cx="2599962" cy="2585323"/>
          </a:xfrm>
          <a:prstGeom prst="rect">
            <a:avLst/>
          </a:prstGeom>
          <a:noFill/>
        </p:spPr>
        <p:txBody>
          <a:bodyPr wrap="square" rtlCol="0">
            <a:spAutoFit/>
          </a:bodyPr>
          <a:lstStyle/>
          <a:p>
            <a:r>
              <a:rPr lang="en-US" dirty="0" smtClean="0">
                <a:latin typeface="Impact" panose="020B0806030902050204" pitchFamily="34" charset="0"/>
              </a:rPr>
              <a:t>Impact</a:t>
            </a:r>
          </a:p>
          <a:p>
            <a:r>
              <a:rPr lang="en-US" dirty="0" smtClean="0">
                <a:latin typeface="Lucida Sans" panose="020B0602030504020204" pitchFamily="34" charset="0"/>
              </a:rPr>
              <a:t>Lucida Sans</a:t>
            </a:r>
          </a:p>
          <a:p>
            <a:r>
              <a:rPr lang="en-US" dirty="0" smtClean="0">
                <a:latin typeface="Microsoft Sans Serif" panose="020B0604020202020204" pitchFamily="34" charset="0"/>
                <a:cs typeface="Microsoft Sans Serif" panose="020B0604020202020204" pitchFamily="34" charset="0"/>
              </a:rPr>
              <a:t>Microsoft Sans Serif</a:t>
            </a:r>
          </a:p>
          <a:p>
            <a:r>
              <a:rPr lang="en-US" dirty="0" smtClean="0">
                <a:latin typeface="Myriad Pro" panose="020B0503030403020204" pitchFamily="34" charset="0"/>
              </a:rPr>
              <a:t>Myriad Pro Regular</a:t>
            </a:r>
          </a:p>
          <a:p>
            <a:r>
              <a:rPr lang="en-US" dirty="0" smtClean="0">
                <a:latin typeface="Tahoma" panose="020B0604030504040204" pitchFamily="34" charset="0"/>
                <a:ea typeface="Tahoma" panose="020B0604030504040204" pitchFamily="34" charset="0"/>
                <a:cs typeface="Tahoma" panose="020B0604030504040204" pitchFamily="34" charset="0"/>
              </a:rPr>
              <a:t>Tahoma</a:t>
            </a:r>
          </a:p>
          <a:p>
            <a:r>
              <a:rPr lang="en-US" dirty="0" smtClean="0">
                <a:latin typeface="Trebuchet MS" panose="020B0603020202020204" pitchFamily="34" charset="0"/>
              </a:rPr>
              <a:t>Trebuchet MS</a:t>
            </a:r>
          </a:p>
          <a:p>
            <a:r>
              <a:rPr lang="en-US" dirty="0" smtClean="0">
                <a:latin typeface="Tw Cen MT" panose="020B0602020104020603" pitchFamily="34" charset="0"/>
              </a:rPr>
              <a:t>Tw Cen MT</a:t>
            </a:r>
          </a:p>
          <a:p>
            <a:r>
              <a:rPr lang="en-US" dirty="0" smtClean="0">
                <a:latin typeface="Verdana" panose="020B0604030504040204" pitchFamily="34" charset="0"/>
                <a:ea typeface="Verdana" panose="020B0604030504040204" pitchFamily="34" charset="0"/>
                <a:cs typeface="Verdana" panose="020B0604030504040204" pitchFamily="34" charset="0"/>
              </a:rPr>
              <a:t>Verdana</a:t>
            </a:r>
          </a:p>
          <a:p>
            <a:endParaRPr lang="en-US" dirty="0">
              <a:latin typeface="Lucida Sans" panose="020B0602030504020204" pitchFamily="34" charset="0"/>
            </a:endParaRPr>
          </a:p>
        </p:txBody>
      </p:sp>
      <p:sp>
        <p:nvSpPr>
          <p:cNvPr id="26" name="Text Placeholder 7"/>
          <p:cNvSpPr txBox="1">
            <a:spLocks/>
          </p:cNvSpPr>
          <p:nvPr/>
        </p:nvSpPr>
        <p:spPr>
          <a:xfrm>
            <a:off x="7484318" y="2300231"/>
            <a:ext cx="4800600" cy="316264"/>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1900" b="1" kern="1200" cap="all" spc="200" baseline="0">
                <a:solidFill>
                  <a:schemeClr val="tx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900" b="1"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b="1" kern="1200" baseline="0">
                <a:solidFill>
                  <a:schemeClr val="tx1">
                    <a:lumMod val="65000"/>
                    <a:lumOff val="35000"/>
                  </a:schemeClr>
                </a:solidFill>
                <a:latin typeface="+mn-lt"/>
                <a:ea typeface="+mn-ea"/>
                <a:cs typeface="+mn-cs"/>
              </a:defRPr>
            </a:lvl9pPr>
          </a:lstStyle>
          <a:p>
            <a:r>
              <a:rPr lang="en-US" dirty="0" smtClean="0"/>
              <a:t>San serif fonts</a:t>
            </a:r>
            <a:endParaRPr lang="en-US" dirty="0"/>
          </a:p>
        </p:txBody>
      </p:sp>
    </p:spTree>
    <p:extLst>
      <p:ext uri="{BB962C8B-B14F-4D97-AF65-F5344CB8AC3E}">
        <p14:creationId xmlns:p14="http://schemas.microsoft.com/office/powerpoint/2010/main" val="2207429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Hearing benefits of accessibility</a:t>
            </a:r>
            <a:endParaRPr lang="en-US" dirty="0"/>
          </a:p>
        </p:txBody>
      </p:sp>
      <p:sp>
        <p:nvSpPr>
          <p:cNvPr id="9" name="Text Placeholder 8"/>
          <p:cNvSpPr>
            <a:spLocks noGrp="1"/>
          </p:cNvSpPr>
          <p:nvPr>
            <p:ph type="body" idx="1"/>
          </p:nvPr>
        </p:nvSpPr>
        <p:spPr>
          <a:xfrm>
            <a:off x="1714180" y="1025077"/>
            <a:ext cx="3190226" cy="632529"/>
          </a:xfrm>
        </p:spPr>
        <p:txBody>
          <a:bodyPr/>
          <a:lstStyle/>
          <a:p>
            <a:r>
              <a:rPr lang="en-US" dirty="0" smtClean="0"/>
              <a:t>Text captioning</a:t>
            </a:r>
            <a:endParaRPr lang="en-US" dirty="0"/>
          </a:p>
        </p:txBody>
      </p:sp>
      <p:pic>
        <p:nvPicPr>
          <p:cNvPr id="13" name="Content Placeholder 12" descr="A screenshot of a television showing text captioning" title="Text Captioning">
            <a:hlinkClick r:id="rId3" action="ppaction://hlinksldjump" tooltip="TV showing closed captioning"/>
          </p:cNvPr>
          <p:cNvPicPr>
            <a:picLocks noGrp="1" noChangeAspect="1"/>
          </p:cNvPicPr>
          <p:nvPr>
            <p:ph sz="half" idx="2"/>
          </p:nvPr>
        </p:nvPicPr>
        <p:blipFill>
          <a:blip r:embed="rId4"/>
          <a:stretch>
            <a:fillRect/>
          </a:stretch>
        </p:blipFill>
        <p:spPr>
          <a:xfrm>
            <a:off x="1818860" y="1657605"/>
            <a:ext cx="2878787" cy="2151181"/>
          </a:xfrm>
          <a:prstGeom prst="rect">
            <a:avLst/>
          </a:prstGeom>
          <a:ln>
            <a:noFill/>
          </a:ln>
          <a:effectLst>
            <a:outerShdw blurRad="292100" dist="139700" dir="2700000" algn="tl" rotWithShape="0">
              <a:srgbClr val="333333">
                <a:alpha val="65000"/>
              </a:srgbClr>
            </a:outerShdw>
          </a:effectLst>
        </p:spPr>
      </p:pic>
      <p:sp>
        <p:nvSpPr>
          <p:cNvPr id="11" name="Text Placeholder 10"/>
          <p:cNvSpPr>
            <a:spLocks noGrp="1"/>
          </p:cNvSpPr>
          <p:nvPr>
            <p:ph type="body" sz="quarter" idx="3"/>
          </p:nvPr>
        </p:nvSpPr>
        <p:spPr>
          <a:xfrm>
            <a:off x="6909764" y="1527007"/>
            <a:ext cx="2459865" cy="632529"/>
          </a:xfrm>
        </p:spPr>
        <p:txBody>
          <a:bodyPr/>
          <a:lstStyle/>
          <a:p>
            <a:r>
              <a:rPr lang="en-US" dirty="0" smtClean="0"/>
              <a:t>transcripts</a:t>
            </a:r>
            <a:endParaRPr lang="en-US" dirty="0"/>
          </a:p>
        </p:txBody>
      </p:sp>
      <p:sp>
        <p:nvSpPr>
          <p:cNvPr id="15" name="Rectangle 14"/>
          <p:cNvSpPr/>
          <p:nvPr/>
        </p:nvSpPr>
        <p:spPr>
          <a:xfrm>
            <a:off x="9932941" y="6250267"/>
            <a:ext cx="1464503" cy="369332"/>
          </a:xfrm>
          <a:prstGeom prst="rect">
            <a:avLst/>
          </a:prstGeom>
        </p:spPr>
        <p:txBody>
          <a:bodyPr wrap="none">
            <a:spAutoFit/>
          </a:bodyPr>
          <a:lstStyle/>
          <a:p>
            <a:r>
              <a:rPr lang="en-US" dirty="0" smtClean="0">
                <a:hlinkClick r:id="rId5"/>
              </a:rPr>
              <a:t>Source: W3C</a:t>
            </a:r>
            <a:r>
              <a:rPr lang="en-US" dirty="0" smtClean="0"/>
              <a:t> </a:t>
            </a:r>
            <a:endParaRPr lang="en-US" dirty="0"/>
          </a:p>
        </p:txBody>
      </p:sp>
      <p:pic>
        <p:nvPicPr>
          <p:cNvPr id="16" name="Content Placeholder 15" descr="Screenshot of video on a webpage with transcript window open" title="Transcript Example">
            <a:hlinkClick r:id="rId3" action="ppaction://hlinksldjump" tooltip="Video example with a transcript"/>
          </p:cNvPr>
          <p:cNvPicPr>
            <a:picLocks noGrp="1" noChangeAspect="1"/>
          </p:cNvPicPr>
          <p:nvPr>
            <p:ph sz="quarter" idx="4"/>
          </p:nvPr>
        </p:nvPicPr>
        <p:blipFill>
          <a:blip r:embed="rId6"/>
          <a:stretch>
            <a:fillRect/>
          </a:stretch>
        </p:blipFill>
        <p:spPr>
          <a:xfrm>
            <a:off x="6909764" y="2241705"/>
            <a:ext cx="4499801" cy="3283335"/>
          </a:xfrm>
          <a:prstGeom prst="rect">
            <a:avLst/>
          </a:prstGeom>
          <a:ln>
            <a:noFill/>
          </a:ln>
          <a:effectLst>
            <a:outerShdw blurRad="292100" dist="139700" dir="2700000" algn="tl" rotWithShape="0">
              <a:srgbClr val="333333">
                <a:alpha val="65000"/>
              </a:srgbClr>
            </a:outerShdw>
          </a:effectLst>
        </p:spPr>
      </p:pic>
      <p:sp>
        <p:nvSpPr>
          <p:cNvPr id="17" name="Text Placeholder 10"/>
          <p:cNvSpPr txBox="1">
            <a:spLocks/>
          </p:cNvSpPr>
          <p:nvPr/>
        </p:nvSpPr>
        <p:spPr>
          <a:xfrm>
            <a:off x="1714180" y="3836839"/>
            <a:ext cx="4957076" cy="695782"/>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1900" b="1" kern="1200" cap="all" spc="200" baseline="0">
                <a:solidFill>
                  <a:schemeClr val="tx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900" b="1"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b="1" kern="1200" baseline="0">
                <a:solidFill>
                  <a:schemeClr val="tx1">
                    <a:lumMod val="65000"/>
                    <a:lumOff val="35000"/>
                  </a:schemeClr>
                </a:solidFill>
                <a:latin typeface="+mn-lt"/>
                <a:ea typeface="+mn-ea"/>
                <a:cs typeface="+mn-cs"/>
              </a:defRPr>
            </a:lvl9pPr>
          </a:lstStyle>
          <a:p>
            <a:r>
              <a:rPr lang="en-US" dirty="0" smtClean="0"/>
              <a:t>Sign language interpreter</a:t>
            </a:r>
            <a:endParaRPr lang="en-US" dirty="0"/>
          </a:p>
        </p:txBody>
      </p:sp>
      <p:sp>
        <p:nvSpPr>
          <p:cNvPr id="18" name="TextBox 17"/>
          <p:cNvSpPr txBox="1"/>
          <p:nvPr/>
        </p:nvSpPr>
        <p:spPr>
          <a:xfrm>
            <a:off x="1714180" y="3810618"/>
            <a:ext cx="2189409" cy="287771"/>
          </a:xfrm>
          <a:prstGeom prst="rect">
            <a:avLst/>
          </a:prstGeom>
          <a:noFill/>
        </p:spPr>
        <p:txBody>
          <a:bodyPr wrap="square" rtlCol="0">
            <a:spAutoFit/>
          </a:bodyPr>
          <a:lstStyle/>
          <a:p>
            <a:r>
              <a:rPr lang="en-US" sz="1100" dirty="0" smtClean="0"/>
              <a:t>TV showing closed captioning</a:t>
            </a:r>
            <a:endParaRPr lang="en-US" sz="1100" dirty="0"/>
          </a:p>
        </p:txBody>
      </p:sp>
      <p:sp>
        <p:nvSpPr>
          <p:cNvPr id="20" name="TextBox 19"/>
          <p:cNvSpPr txBox="1"/>
          <p:nvPr/>
        </p:nvSpPr>
        <p:spPr>
          <a:xfrm>
            <a:off x="6909764" y="5607209"/>
            <a:ext cx="2189409" cy="261610"/>
          </a:xfrm>
          <a:prstGeom prst="rect">
            <a:avLst/>
          </a:prstGeom>
          <a:noFill/>
        </p:spPr>
        <p:txBody>
          <a:bodyPr wrap="square" rtlCol="0">
            <a:spAutoFit/>
          </a:bodyPr>
          <a:lstStyle/>
          <a:p>
            <a:r>
              <a:rPr lang="en-US" sz="1100" dirty="0" smtClean="0"/>
              <a:t>Video example with a transcript</a:t>
            </a:r>
            <a:endParaRPr lang="en-US" sz="1100" dirty="0"/>
          </a:p>
        </p:txBody>
      </p:sp>
      <p:pic>
        <p:nvPicPr>
          <p:cNvPr id="21" name="Picture 20" descr="A doctor speaking with a patient who is using a sign language interpreter to communicate" title="Sign Language Interpreter">
            <a:hlinkClick r:id="rId3" action="ppaction://hlinksldjump" tooltip="Sign language interpreter"/>
          </p:cNvPr>
          <p:cNvPicPr>
            <a:picLocks noChangeAspect="1"/>
          </p:cNvPicPr>
          <p:nvPr/>
        </p:nvPicPr>
        <p:blipFill>
          <a:blip r:embed="rId7"/>
          <a:stretch>
            <a:fillRect/>
          </a:stretch>
        </p:blipFill>
        <p:spPr>
          <a:xfrm>
            <a:off x="1793311" y="4537630"/>
            <a:ext cx="2846231" cy="1978607"/>
          </a:xfrm>
          <a:prstGeom prst="rect">
            <a:avLst/>
          </a:prstGeom>
          <a:ln>
            <a:noFill/>
          </a:ln>
          <a:effectLst>
            <a:outerShdw blurRad="292100" dist="139700" dir="2700000" algn="tl" rotWithShape="0">
              <a:srgbClr val="333333">
                <a:alpha val="65000"/>
              </a:srgbClr>
            </a:outerShdw>
          </a:effectLst>
        </p:spPr>
      </p:pic>
      <p:sp>
        <p:nvSpPr>
          <p:cNvPr id="22" name="TextBox 21"/>
          <p:cNvSpPr txBox="1"/>
          <p:nvPr/>
        </p:nvSpPr>
        <p:spPr>
          <a:xfrm>
            <a:off x="1691095" y="6477930"/>
            <a:ext cx="2189409" cy="261610"/>
          </a:xfrm>
          <a:prstGeom prst="rect">
            <a:avLst/>
          </a:prstGeom>
          <a:noFill/>
        </p:spPr>
        <p:txBody>
          <a:bodyPr wrap="square" rtlCol="0">
            <a:spAutoFit/>
          </a:bodyPr>
          <a:lstStyle/>
          <a:p>
            <a:r>
              <a:rPr lang="en-US" sz="1100" dirty="0" smtClean="0"/>
              <a:t>Sign language interpreter</a:t>
            </a:r>
            <a:endParaRPr lang="en-US" sz="1100" dirty="0"/>
          </a:p>
        </p:txBody>
      </p:sp>
    </p:spTree>
    <p:extLst>
      <p:ext uri="{BB962C8B-B14F-4D97-AF65-F5344CB8AC3E}">
        <p14:creationId xmlns:p14="http://schemas.microsoft.com/office/powerpoint/2010/main" val="2503956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169" y="320040"/>
            <a:ext cx="10799192" cy="1493517"/>
          </a:xfrm>
        </p:spPr>
        <p:txBody>
          <a:bodyPr>
            <a:normAutofit/>
          </a:bodyPr>
          <a:lstStyle/>
          <a:p>
            <a:r>
              <a:rPr lang="en-US" dirty="0" smtClean="0"/>
              <a:t>mobility benefits of accessibility</a:t>
            </a:r>
            <a:endParaRPr lang="en-US" dirty="0"/>
          </a:p>
        </p:txBody>
      </p:sp>
      <p:sp>
        <p:nvSpPr>
          <p:cNvPr id="5" name="Text Placeholder 4"/>
          <p:cNvSpPr>
            <a:spLocks noGrp="1"/>
          </p:cNvSpPr>
          <p:nvPr>
            <p:ph type="body" idx="1"/>
          </p:nvPr>
        </p:nvSpPr>
        <p:spPr>
          <a:xfrm>
            <a:off x="1077342" y="2431962"/>
            <a:ext cx="4800600" cy="632529"/>
          </a:xfrm>
        </p:spPr>
        <p:txBody>
          <a:bodyPr/>
          <a:lstStyle/>
          <a:p>
            <a:r>
              <a:rPr lang="en-US" dirty="0" smtClean="0"/>
              <a:t>Keyboard commands</a:t>
            </a:r>
            <a:endParaRPr lang="en-US" dirty="0"/>
          </a:p>
        </p:txBody>
      </p:sp>
      <p:pic>
        <p:nvPicPr>
          <p:cNvPr id="9" name="Content Placeholder 8" descr="A man using an assistive device mouth piece to control the keys to his laptop." title="Assistive Device for Mobility">
            <a:hlinkClick r:id="rId3" action="ppaction://hlinksldjump" tooltip="A man using an assistive device mouth piece to control the keys to his laptop."/>
          </p:cNvPr>
          <p:cNvPicPr>
            <a:picLocks noGrp="1" noChangeAspect="1"/>
          </p:cNvPicPr>
          <p:nvPr>
            <p:ph sz="half" idx="2"/>
          </p:nvPr>
        </p:nvPicPr>
        <p:blipFill>
          <a:blip r:embed="rId4"/>
          <a:stretch>
            <a:fillRect/>
          </a:stretch>
        </p:blipFill>
        <p:spPr>
          <a:xfrm>
            <a:off x="5192188" y="1386834"/>
            <a:ext cx="3316195" cy="2487146"/>
          </a:xfrm>
          <a:prstGeom prst="rect">
            <a:avLst/>
          </a:prstGeom>
          <a:ln>
            <a:noFill/>
          </a:ln>
          <a:effectLst>
            <a:outerShdw blurRad="292100" dist="139700" dir="2700000" algn="tl" rotWithShape="0">
              <a:srgbClr val="333333">
                <a:alpha val="65000"/>
              </a:srgbClr>
            </a:outerShdw>
          </a:effectLst>
        </p:spPr>
      </p:pic>
      <p:sp>
        <p:nvSpPr>
          <p:cNvPr id="7" name="Text Placeholder 6"/>
          <p:cNvSpPr>
            <a:spLocks noGrp="1"/>
          </p:cNvSpPr>
          <p:nvPr>
            <p:ph type="body" sz="quarter" idx="3"/>
          </p:nvPr>
        </p:nvSpPr>
        <p:spPr>
          <a:xfrm>
            <a:off x="1077342" y="4848801"/>
            <a:ext cx="5446519" cy="632529"/>
          </a:xfrm>
        </p:spPr>
        <p:txBody>
          <a:bodyPr/>
          <a:lstStyle/>
          <a:p>
            <a:r>
              <a:rPr lang="en-US" dirty="0" smtClean="0"/>
              <a:t>Few navigational links/acceptable locations</a:t>
            </a:r>
            <a:endParaRPr lang="en-US" dirty="0"/>
          </a:p>
        </p:txBody>
      </p:sp>
      <p:pic>
        <p:nvPicPr>
          <p:cNvPr id="11" name="Content Placeholder 10" descr="A male using an assistive keyboard device to push buttons to type." title="Assistive Device for Mobility">
            <a:hlinkClick r:id="rId3" action="ppaction://hlinksldjump" tooltip="A male using an assistive keyboard device to push buttons to type."/>
          </p:cNvPr>
          <p:cNvPicPr>
            <a:picLocks noGrp="1" noChangeAspect="1"/>
          </p:cNvPicPr>
          <p:nvPr>
            <p:ph sz="quarter" idx="4"/>
          </p:nvPr>
        </p:nvPicPr>
        <p:blipFill>
          <a:blip r:embed="rId5"/>
          <a:stretch>
            <a:fillRect/>
          </a:stretch>
        </p:blipFill>
        <p:spPr>
          <a:xfrm>
            <a:off x="7056829" y="4422398"/>
            <a:ext cx="3838102" cy="1898116"/>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5100034" y="3991511"/>
            <a:ext cx="3631842" cy="430887"/>
          </a:xfrm>
          <a:prstGeom prst="rect">
            <a:avLst/>
          </a:prstGeom>
        </p:spPr>
        <p:txBody>
          <a:bodyPr wrap="square">
            <a:spAutoFit/>
          </a:bodyPr>
          <a:lstStyle/>
          <a:p>
            <a:r>
              <a:rPr lang="en-US" sz="1100" dirty="0"/>
              <a:t>A man using an assistive device mouth piece to control the keys to his laptop.</a:t>
            </a:r>
          </a:p>
        </p:txBody>
      </p:sp>
      <p:sp>
        <p:nvSpPr>
          <p:cNvPr id="12" name="Rectangle 11"/>
          <p:cNvSpPr/>
          <p:nvPr/>
        </p:nvSpPr>
        <p:spPr>
          <a:xfrm>
            <a:off x="6979075" y="6430186"/>
            <a:ext cx="4083877" cy="261610"/>
          </a:xfrm>
          <a:prstGeom prst="rect">
            <a:avLst/>
          </a:prstGeom>
        </p:spPr>
        <p:txBody>
          <a:bodyPr wrap="square">
            <a:spAutoFit/>
          </a:bodyPr>
          <a:lstStyle/>
          <a:p>
            <a:r>
              <a:rPr lang="en-US" sz="1100" dirty="0"/>
              <a:t>A male using an assistive keyboard device to push buttons to </a:t>
            </a:r>
            <a:r>
              <a:rPr lang="en-US" sz="1100" dirty="0" smtClean="0"/>
              <a:t>type.</a:t>
            </a:r>
            <a:endParaRPr lang="en-US" sz="1100" dirty="0"/>
          </a:p>
        </p:txBody>
      </p:sp>
    </p:spTree>
    <p:extLst>
      <p:ext uri="{BB962C8B-B14F-4D97-AF65-F5344CB8AC3E}">
        <p14:creationId xmlns:p14="http://schemas.microsoft.com/office/powerpoint/2010/main" val="1323107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727" y="381000"/>
            <a:ext cx="10621593" cy="1493517"/>
          </a:xfrm>
        </p:spPr>
        <p:txBody>
          <a:bodyPr/>
          <a:lstStyle/>
          <a:p>
            <a:pPr algn="ctr"/>
            <a:r>
              <a:rPr lang="en-US" dirty="0" smtClean="0"/>
              <a:t>cognitive (hidden disability</a:t>
            </a:r>
            <a:r>
              <a:rPr lang="en-US" dirty="0"/>
              <a:t>) benefits of accessibility</a:t>
            </a:r>
          </a:p>
        </p:txBody>
      </p:sp>
      <p:sp>
        <p:nvSpPr>
          <p:cNvPr id="4" name="Text Placeholder 3"/>
          <p:cNvSpPr>
            <a:spLocks noGrp="1"/>
          </p:cNvSpPr>
          <p:nvPr>
            <p:ph type="body" idx="1"/>
          </p:nvPr>
        </p:nvSpPr>
        <p:spPr>
          <a:xfrm>
            <a:off x="1251678" y="2199633"/>
            <a:ext cx="4505178" cy="632529"/>
          </a:xfrm>
        </p:spPr>
        <p:txBody>
          <a:bodyPr/>
          <a:lstStyle/>
          <a:p>
            <a:r>
              <a:rPr lang="en-US" dirty="0" smtClean="0"/>
              <a:t>Clear and concise language</a:t>
            </a:r>
            <a:endParaRPr lang="en-US" dirty="0"/>
          </a:p>
        </p:txBody>
      </p:sp>
      <p:pic>
        <p:nvPicPr>
          <p:cNvPr id="8" name="Content Placeholder 7" descr="A man sitting at his laptop appeared to be frustrated with his hands on his head&#10;" title="Frustrated Man at Computer">
            <a:hlinkClick r:id="rId3" action="ppaction://hlinksldjump" tooltip="A man sitting at his laptop appeared to be frustrated with his hands on his head"/>
          </p:cNvPr>
          <p:cNvPicPr>
            <a:picLocks noGrp="1" noChangeAspect="1"/>
          </p:cNvPicPr>
          <p:nvPr>
            <p:ph sz="half" idx="2"/>
          </p:nvPr>
        </p:nvPicPr>
        <p:blipFill>
          <a:blip r:embed="rId4"/>
          <a:stretch>
            <a:fillRect/>
          </a:stretch>
        </p:blipFill>
        <p:spPr>
          <a:xfrm>
            <a:off x="6722773" y="3789807"/>
            <a:ext cx="2446113" cy="2446113"/>
          </a:xfrm>
          <a:prstGeom prst="rect">
            <a:avLst/>
          </a:prstGeom>
          <a:ln>
            <a:noFill/>
          </a:ln>
          <a:effectLst>
            <a:outerShdw blurRad="292100" dist="139700" dir="2700000" algn="tl" rotWithShape="0">
              <a:srgbClr val="333333">
                <a:alpha val="65000"/>
              </a:srgbClr>
            </a:outerShdw>
          </a:effectLst>
        </p:spPr>
      </p:pic>
      <p:sp>
        <p:nvSpPr>
          <p:cNvPr id="6" name="Text Placeholder 5"/>
          <p:cNvSpPr>
            <a:spLocks noGrp="1"/>
          </p:cNvSpPr>
          <p:nvPr>
            <p:ph type="body" sz="quarter" idx="3"/>
          </p:nvPr>
        </p:nvSpPr>
        <p:spPr>
          <a:xfrm>
            <a:off x="1251678" y="3157278"/>
            <a:ext cx="4800600" cy="632529"/>
          </a:xfrm>
        </p:spPr>
        <p:txBody>
          <a:bodyPr/>
          <a:lstStyle/>
          <a:p>
            <a:r>
              <a:rPr lang="en-US" dirty="0" smtClean="0"/>
              <a:t>Use of graphics</a:t>
            </a:r>
            <a:endParaRPr lang="en-US" dirty="0"/>
          </a:p>
        </p:txBody>
      </p:sp>
      <p:sp>
        <p:nvSpPr>
          <p:cNvPr id="9" name="Rectangle 8"/>
          <p:cNvSpPr/>
          <p:nvPr/>
        </p:nvSpPr>
        <p:spPr>
          <a:xfrm>
            <a:off x="6581104" y="6360573"/>
            <a:ext cx="2936383" cy="430887"/>
          </a:xfrm>
          <a:prstGeom prst="rect">
            <a:avLst/>
          </a:prstGeom>
        </p:spPr>
        <p:txBody>
          <a:bodyPr wrap="square">
            <a:spAutoFit/>
          </a:bodyPr>
          <a:lstStyle/>
          <a:p>
            <a:r>
              <a:rPr lang="en-US" sz="1100" dirty="0" smtClean="0"/>
              <a:t>A man sitting at his laptop appeared to be frustrated with his hands on his head</a:t>
            </a:r>
            <a:endParaRPr lang="en-US" sz="1100" dirty="0"/>
          </a:p>
        </p:txBody>
      </p:sp>
      <p:pic>
        <p:nvPicPr>
          <p:cNvPr id="10" name="Picture 9" descr="Left figure shows a list of bulleted words. Right figure shows the same words displayed with interlocking circles depicting a relation among them." title="Graphic Organizer">
            <a:hlinkClick r:id="rId3" action="ppaction://hlinksldjump" tooltip="Left figure shows a list of bulleted words. Right figure shows the same words displayed with interlocking circles depicting a relation among them."/>
          </p:cNvPr>
          <p:cNvPicPr>
            <a:picLocks noChangeAspect="1"/>
          </p:cNvPicPr>
          <p:nvPr/>
        </p:nvPicPr>
        <p:blipFill>
          <a:blip r:embed="rId5"/>
          <a:stretch>
            <a:fillRect/>
          </a:stretch>
        </p:blipFill>
        <p:spPr>
          <a:xfrm>
            <a:off x="5035640" y="2101044"/>
            <a:ext cx="6100293" cy="1056234"/>
          </a:xfrm>
          <a:prstGeom prst="rect">
            <a:avLst/>
          </a:prstGeom>
        </p:spPr>
      </p:pic>
      <p:sp>
        <p:nvSpPr>
          <p:cNvPr id="11" name="Text Placeholder 5"/>
          <p:cNvSpPr txBox="1">
            <a:spLocks/>
          </p:cNvSpPr>
          <p:nvPr/>
        </p:nvSpPr>
        <p:spPr>
          <a:xfrm>
            <a:off x="1251678" y="4063996"/>
            <a:ext cx="4800600" cy="632529"/>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1900" b="1" kern="1200" cap="all" spc="200" baseline="0">
                <a:solidFill>
                  <a:schemeClr val="tx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900" b="1"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b="1" kern="1200" baseline="0">
                <a:solidFill>
                  <a:schemeClr val="tx1">
                    <a:lumMod val="65000"/>
                    <a:lumOff val="35000"/>
                  </a:schemeClr>
                </a:solidFill>
                <a:latin typeface="+mn-lt"/>
                <a:ea typeface="+mn-ea"/>
                <a:cs typeface="+mn-cs"/>
              </a:defRPr>
            </a:lvl9pPr>
          </a:lstStyle>
          <a:p>
            <a:r>
              <a:rPr lang="en-US" dirty="0" smtClean="0"/>
              <a:t>Text to speech</a:t>
            </a:r>
            <a:endParaRPr lang="en-US" dirty="0"/>
          </a:p>
        </p:txBody>
      </p:sp>
      <p:sp>
        <p:nvSpPr>
          <p:cNvPr id="12" name="Text Placeholder 5"/>
          <p:cNvSpPr txBox="1">
            <a:spLocks/>
          </p:cNvSpPr>
          <p:nvPr/>
        </p:nvSpPr>
        <p:spPr>
          <a:xfrm>
            <a:off x="1251678" y="5058578"/>
            <a:ext cx="4800600" cy="632529"/>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1900" b="1" kern="1200" cap="all" spc="200" baseline="0">
                <a:solidFill>
                  <a:schemeClr val="tx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900" b="1"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b="1" kern="1200" baseline="0">
                <a:solidFill>
                  <a:schemeClr val="tx1">
                    <a:lumMod val="65000"/>
                    <a:lumOff val="35000"/>
                  </a:schemeClr>
                </a:solidFill>
                <a:latin typeface="+mn-lt"/>
                <a:ea typeface="+mn-ea"/>
                <a:cs typeface="+mn-cs"/>
              </a:defRPr>
            </a:lvl9pPr>
          </a:lstStyle>
          <a:p>
            <a:r>
              <a:rPr lang="en-US" dirty="0" smtClean="0"/>
              <a:t>Few navigational links</a:t>
            </a:r>
            <a:endParaRPr lang="en-US" dirty="0"/>
          </a:p>
        </p:txBody>
      </p:sp>
      <p:sp>
        <p:nvSpPr>
          <p:cNvPr id="14" name="Rectangle 13"/>
          <p:cNvSpPr/>
          <p:nvPr/>
        </p:nvSpPr>
        <p:spPr>
          <a:xfrm>
            <a:off x="5035640" y="3168361"/>
            <a:ext cx="6272447" cy="430887"/>
          </a:xfrm>
          <a:prstGeom prst="rect">
            <a:avLst/>
          </a:prstGeom>
        </p:spPr>
        <p:txBody>
          <a:bodyPr wrap="square">
            <a:spAutoFit/>
          </a:bodyPr>
          <a:lstStyle/>
          <a:p>
            <a:r>
              <a:rPr lang="en-US" sz="1100" dirty="0" smtClean="0"/>
              <a:t>Left figure shows a list of bulleted words. Right figure shows the same words displayed with interlocking circles depicting a relation among them.</a:t>
            </a:r>
            <a:endParaRPr lang="en-US" sz="1100" dirty="0"/>
          </a:p>
        </p:txBody>
      </p:sp>
    </p:spTree>
    <p:extLst>
      <p:ext uri="{BB962C8B-B14F-4D97-AF65-F5344CB8AC3E}">
        <p14:creationId xmlns:p14="http://schemas.microsoft.com/office/powerpoint/2010/main" val="37260005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Resources</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a:hlinkClick r:id="rId3"/>
              </a:rPr>
              <a:t>Interactive Accessibility</a:t>
            </a:r>
            <a:endParaRPr lang="en-US" sz="2400" dirty="0" smtClean="0">
              <a:hlinkClick r:id="rId4"/>
            </a:endParaRPr>
          </a:p>
          <a:p>
            <a:r>
              <a:rPr lang="en-US" sz="2400" dirty="0" smtClean="0">
                <a:hlinkClick r:id="rId4"/>
              </a:rPr>
              <a:t>Section508.gov</a:t>
            </a:r>
            <a:endParaRPr lang="en-US" sz="2400" dirty="0" smtClean="0"/>
          </a:p>
          <a:p>
            <a:r>
              <a:rPr lang="en-US" sz="2400" dirty="0">
                <a:solidFill>
                  <a:schemeClr val="bg1"/>
                </a:solidFill>
                <a:hlinkClick r:id="rId5"/>
              </a:rPr>
              <a:t>The American with Disabilities Act </a:t>
            </a:r>
            <a:r>
              <a:rPr lang="en-US" sz="2400" dirty="0">
                <a:solidFill>
                  <a:schemeClr val="tx1"/>
                </a:solidFill>
              </a:rPr>
              <a:t>(ADA</a:t>
            </a:r>
            <a:r>
              <a:rPr lang="en-US" sz="2400" dirty="0" smtClean="0">
                <a:solidFill>
                  <a:schemeClr val="tx1"/>
                </a:solidFill>
              </a:rPr>
              <a:t>)</a:t>
            </a:r>
            <a:endParaRPr lang="en-US" sz="2400" dirty="0" smtClean="0"/>
          </a:p>
          <a:p>
            <a:r>
              <a:rPr lang="en-US" sz="2400" dirty="0">
                <a:hlinkClick r:id="rId6"/>
              </a:rPr>
              <a:t>WebAIM</a:t>
            </a:r>
            <a:r>
              <a:rPr lang="en-US" sz="2400" dirty="0"/>
              <a:t>.com</a:t>
            </a:r>
          </a:p>
          <a:p>
            <a:r>
              <a:rPr lang="en-US" sz="2400" dirty="0">
                <a:hlinkClick r:id="rId7"/>
              </a:rPr>
              <a:t>WebAIM: Color contrast checker</a:t>
            </a:r>
            <a:endParaRPr lang="en-US" sz="2400" dirty="0"/>
          </a:p>
          <a:p>
            <a:r>
              <a:rPr lang="en-US" sz="2400" dirty="0">
                <a:hlinkClick r:id="rId8"/>
              </a:rPr>
              <a:t>WebAIM http://webaim.org/intro</a:t>
            </a:r>
            <a:r>
              <a:rPr lang="en-US" sz="2400" dirty="0" smtClean="0">
                <a:hlinkClick r:id="rId8"/>
              </a:rPr>
              <a:t>/</a:t>
            </a:r>
            <a:endParaRPr lang="en-US" sz="2400" dirty="0" smtClean="0"/>
          </a:p>
          <a:p>
            <a:r>
              <a:rPr lang="en-US" sz="2400" dirty="0">
                <a:hlinkClick r:id="rId9"/>
              </a:rPr>
              <a:t>W3C</a:t>
            </a:r>
            <a:r>
              <a:rPr lang="en-US" sz="2400" dirty="0"/>
              <a:t> </a:t>
            </a:r>
            <a:endParaRPr lang="en-US" sz="2400" dirty="0" smtClean="0"/>
          </a:p>
          <a:p>
            <a:r>
              <a:rPr lang="en-US" sz="2400" dirty="0" smtClean="0"/>
              <a:t>ODU: </a:t>
            </a:r>
            <a:r>
              <a:rPr lang="en-US" sz="2400" dirty="0" smtClean="0">
                <a:hlinkClick r:id="rId10"/>
              </a:rPr>
              <a:t>Office of Educational Accessibility</a:t>
            </a:r>
            <a:endParaRPr lang="en-US" sz="2400" dirty="0" smtClean="0"/>
          </a:p>
          <a:p>
            <a:r>
              <a:rPr lang="en-US" sz="2400" dirty="0" smtClean="0"/>
              <a:t>ODU: </a:t>
            </a:r>
            <a:r>
              <a:rPr lang="en-US" sz="2400" dirty="0" smtClean="0">
                <a:hlinkClick r:id="rId11"/>
              </a:rPr>
              <a:t>WordPress </a:t>
            </a:r>
            <a:endParaRPr lang="en-US" sz="2400" dirty="0"/>
          </a:p>
          <a:p>
            <a:endParaRPr lang="en-US" sz="2400" dirty="0">
              <a:solidFill>
                <a:schemeClr val="tx1"/>
              </a:solidFill>
            </a:endParaRPr>
          </a:p>
        </p:txBody>
      </p:sp>
    </p:spTree>
    <p:extLst>
      <p:ext uri="{BB962C8B-B14F-4D97-AF65-F5344CB8AC3E}">
        <p14:creationId xmlns:p14="http://schemas.microsoft.com/office/powerpoint/2010/main" val="3208397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1251678" y="382385"/>
            <a:ext cx="10178322" cy="789190"/>
          </a:xfrm>
        </p:spPr>
        <p:txBody>
          <a:bodyPr>
            <a:normAutofit fontScale="90000"/>
          </a:bodyPr>
          <a:lstStyle/>
          <a:p>
            <a:r>
              <a:rPr lang="en-US" dirty="0" smtClean="0"/>
              <a:t>Learners and applications </a:t>
            </a:r>
            <a:endParaRPr lang="en-US" dirty="0"/>
          </a:p>
        </p:txBody>
      </p:sp>
      <p:graphicFrame>
        <p:nvGraphicFramePr>
          <p:cNvPr id="7" name="Content Placeholder 6" descr="A table describing diverse learners and benefits of applications used to deliver material" title="Diverse Learners and Benefits"/>
          <p:cNvGraphicFramePr>
            <a:graphicFrameLocks noGrp="1"/>
          </p:cNvGraphicFramePr>
          <p:nvPr>
            <p:ph idx="1"/>
            <p:extLst>
              <p:ext uri="{D42A27DB-BD31-4B8C-83A1-F6EECF244321}">
                <p14:modId xmlns:p14="http://schemas.microsoft.com/office/powerpoint/2010/main" val="1573587764"/>
              </p:ext>
            </p:extLst>
          </p:nvPr>
        </p:nvGraphicFramePr>
        <p:xfrm>
          <a:off x="941697" y="1269241"/>
          <a:ext cx="10959151" cy="5445460"/>
        </p:xfrm>
        <a:graphic>
          <a:graphicData uri="http://schemas.openxmlformats.org/drawingml/2006/table">
            <a:tbl>
              <a:tblPr firstRow="1" bandRow="1">
                <a:tableStyleId>{5C22544A-7EE6-4342-B048-85BDC9FD1C3A}</a:tableStyleId>
              </a:tblPr>
              <a:tblGrid>
                <a:gridCol w="1565593">
                  <a:extLst>
                    <a:ext uri="{9D8B030D-6E8A-4147-A177-3AD203B41FA5}">
                      <a16:colId xmlns:a16="http://schemas.microsoft.com/office/drawing/2014/main" val="20000"/>
                    </a:ext>
                  </a:extLst>
                </a:gridCol>
                <a:gridCol w="1565593">
                  <a:extLst>
                    <a:ext uri="{9D8B030D-6E8A-4147-A177-3AD203B41FA5}">
                      <a16:colId xmlns:a16="http://schemas.microsoft.com/office/drawing/2014/main" val="20001"/>
                    </a:ext>
                  </a:extLst>
                </a:gridCol>
                <a:gridCol w="1565593">
                  <a:extLst>
                    <a:ext uri="{9D8B030D-6E8A-4147-A177-3AD203B41FA5}">
                      <a16:colId xmlns:a16="http://schemas.microsoft.com/office/drawing/2014/main" val="20002"/>
                    </a:ext>
                  </a:extLst>
                </a:gridCol>
                <a:gridCol w="1565593">
                  <a:extLst>
                    <a:ext uri="{9D8B030D-6E8A-4147-A177-3AD203B41FA5}">
                      <a16:colId xmlns:a16="http://schemas.microsoft.com/office/drawing/2014/main" val="20003"/>
                    </a:ext>
                  </a:extLst>
                </a:gridCol>
                <a:gridCol w="1565593">
                  <a:extLst>
                    <a:ext uri="{9D8B030D-6E8A-4147-A177-3AD203B41FA5}">
                      <a16:colId xmlns:a16="http://schemas.microsoft.com/office/drawing/2014/main" val="20004"/>
                    </a:ext>
                  </a:extLst>
                </a:gridCol>
                <a:gridCol w="1565593">
                  <a:extLst>
                    <a:ext uri="{9D8B030D-6E8A-4147-A177-3AD203B41FA5}">
                      <a16:colId xmlns:a16="http://schemas.microsoft.com/office/drawing/2014/main" val="20005"/>
                    </a:ext>
                  </a:extLst>
                </a:gridCol>
                <a:gridCol w="1565593">
                  <a:extLst>
                    <a:ext uri="{9D8B030D-6E8A-4147-A177-3AD203B41FA5}">
                      <a16:colId xmlns:a16="http://schemas.microsoft.com/office/drawing/2014/main" val="20006"/>
                    </a:ext>
                  </a:extLst>
                </a:gridCol>
              </a:tblGrid>
              <a:tr h="1188928">
                <a:tc>
                  <a:txBody>
                    <a:bodyPr/>
                    <a:lstStyle/>
                    <a:p>
                      <a:pPr algn="ctr"/>
                      <a:endParaRPr lang="en-US" sz="1400" dirty="0"/>
                    </a:p>
                  </a:txBody>
                  <a:tcPr/>
                </a:tc>
                <a:tc>
                  <a:txBody>
                    <a:bodyPr/>
                    <a:lstStyle/>
                    <a:p>
                      <a:pPr algn="ctr"/>
                      <a:r>
                        <a:rPr lang="en-US" sz="1400" b="1" kern="1200" dirty="0" smtClean="0">
                          <a:solidFill>
                            <a:schemeClr val="lt1"/>
                          </a:solidFill>
                          <a:effectLst/>
                          <a:latin typeface="+mn-lt"/>
                          <a:ea typeface="+mn-ea"/>
                          <a:cs typeface="+mn-cs"/>
                        </a:rPr>
                        <a:t>Second Language Learners &amp; Diverse Culture</a:t>
                      </a:r>
                      <a:endParaRPr lang="en-US" sz="1400" dirty="0"/>
                    </a:p>
                  </a:txBody>
                  <a:tcPr/>
                </a:tc>
                <a:tc>
                  <a:txBody>
                    <a:bodyPr/>
                    <a:lstStyle/>
                    <a:p>
                      <a:pPr algn="ctr"/>
                      <a:r>
                        <a:rPr lang="en-US" sz="1400" b="1" kern="1200" dirty="0" smtClean="0">
                          <a:solidFill>
                            <a:schemeClr val="lt1"/>
                          </a:solidFill>
                          <a:effectLst/>
                          <a:latin typeface="+mn-lt"/>
                          <a:ea typeface="+mn-ea"/>
                          <a:cs typeface="+mn-cs"/>
                        </a:rPr>
                        <a:t>Returning/Older or Nontraditional Students</a:t>
                      </a:r>
                      <a:endParaRPr lang="en-US" sz="1400" dirty="0"/>
                    </a:p>
                  </a:txBody>
                  <a:tcPr/>
                </a:tc>
                <a:tc>
                  <a:txBody>
                    <a:bodyPr/>
                    <a:lstStyle/>
                    <a:p>
                      <a:pPr algn="ctr"/>
                      <a:r>
                        <a:rPr lang="en-US" sz="1400" b="1" kern="1200" dirty="0" smtClean="0">
                          <a:solidFill>
                            <a:schemeClr val="lt1"/>
                          </a:solidFill>
                          <a:effectLst/>
                          <a:latin typeface="+mn-lt"/>
                          <a:ea typeface="+mn-ea"/>
                          <a:cs typeface="+mn-cs"/>
                        </a:rPr>
                        <a:t>Traumatic Brain Injury</a:t>
                      </a:r>
                    </a:p>
                    <a:p>
                      <a:pPr algn="ctr"/>
                      <a:r>
                        <a:rPr lang="en-US" sz="1400" b="1" kern="1200" dirty="0" smtClean="0">
                          <a:solidFill>
                            <a:schemeClr val="lt1"/>
                          </a:solidFill>
                          <a:effectLst/>
                          <a:latin typeface="+mn-lt"/>
                          <a:ea typeface="+mn-ea"/>
                          <a:cs typeface="+mn-cs"/>
                        </a:rPr>
                        <a:t>Cognitive (Hidden) Disability</a:t>
                      </a:r>
                      <a:endParaRPr lang="en-US" sz="1400" dirty="0"/>
                    </a:p>
                  </a:txBody>
                  <a:tcPr/>
                </a:tc>
                <a:tc>
                  <a:txBody>
                    <a:bodyPr/>
                    <a:lstStyle/>
                    <a:p>
                      <a:pPr algn="ctr"/>
                      <a:r>
                        <a:rPr lang="en-US" sz="1400" b="1" kern="1200" dirty="0" smtClean="0">
                          <a:solidFill>
                            <a:schemeClr val="lt1"/>
                          </a:solidFill>
                          <a:effectLst/>
                          <a:latin typeface="+mn-lt"/>
                          <a:ea typeface="+mn-ea"/>
                          <a:cs typeface="+mn-cs"/>
                        </a:rPr>
                        <a:t>Mobility Disability</a:t>
                      </a:r>
                      <a:endParaRPr lang="en-US" sz="1400" dirty="0"/>
                    </a:p>
                  </a:txBody>
                  <a:tcPr/>
                </a:tc>
                <a:tc>
                  <a:txBody>
                    <a:bodyPr/>
                    <a:lstStyle/>
                    <a:p>
                      <a:pPr algn="ctr"/>
                      <a:r>
                        <a:rPr lang="en-US" sz="1400" b="1" kern="1200" dirty="0" smtClean="0">
                          <a:solidFill>
                            <a:schemeClr val="lt1"/>
                          </a:solidFill>
                          <a:effectLst/>
                          <a:latin typeface="+mn-lt"/>
                          <a:ea typeface="+mn-ea"/>
                          <a:cs typeface="+mn-cs"/>
                        </a:rPr>
                        <a:t>Vision Loss</a:t>
                      </a:r>
                      <a:endParaRPr lang="en-US" sz="1400" dirty="0"/>
                    </a:p>
                  </a:txBody>
                  <a:tcPr/>
                </a:tc>
                <a:tc>
                  <a:txBody>
                    <a:bodyPr/>
                    <a:lstStyle/>
                    <a:p>
                      <a:pPr algn="ctr"/>
                      <a:r>
                        <a:rPr lang="en-US" sz="1400" b="1" kern="1200" dirty="0" smtClean="0">
                          <a:solidFill>
                            <a:schemeClr val="lt1"/>
                          </a:solidFill>
                          <a:effectLst/>
                          <a:latin typeface="+mn-lt"/>
                          <a:ea typeface="+mn-ea"/>
                          <a:cs typeface="+mn-cs"/>
                        </a:rPr>
                        <a:t>Hearing Loss</a:t>
                      </a:r>
                      <a:endParaRPr lang="en-US" sz="1400" dirty="0"/>
                    </a:p>
                  </a:txBody>
                  <a:tcPr/>
                </a:tc>
                <a:extLst>
                  <a:ext uri="{0D108BD9-81ED-4DB2-BD59-A6C34878D82A}">
                    <a16:rowId xmlns:a16="http://schemas.microsoft.com/office/drawing/2014/main" val="10000"/>
                  </a:ext>
                </a:extLst>
              </a:tr>
              <a:tr h="312876">
                <a:tc>
                  <a:txBody>
                    <a:bodyPr/>
                    <a:lstStyle/>
                    <a:p>
                      <a:pPr algn="l"/>
                      <a:r>
                        <a:rPr lang="en-US" sz="1400" kern="1200" dirty="0" smtClean="0">
                          <a:solidFill>
                            <a:schemeClr val="dk1"/>
                          </a:solidFill>
                          <a:effectLst/>
                          <a:latin typeface="+mn-lt"/>
                          <a:ea typeface="+mn-ea"/>
                          <a:cs typeface="+mn-cs"/>
                        </a:rPr>
                        <a:t>Use of Graphics</a:t>
                      </a:r>
                      <a:endParaRPr lang="en-US" sz="1400" dirty="0"/>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smtClean="0"/>
                        <a:t>X</a:t>
                      </a:r>
                      <a:endParaRPr lang="en-US" sz="1400" dirty="0"/>
                    </a:p>
                  </a:txBody>
                  <a:tcPr/>
                </a:tc>
                <a:extLst>
                  <a:ext uri="{0D108BD9-81ED-4DB2-BD59-A6C34878D82A}">
                    <a16:rowId xmlns:a16="http://schemas.microsoft.com/office/drawing/2014/main" val="10001"/>
                  </a:ext>
                </a:extLst>
              </a:tr>
              <a:tr h="312876">
                <a:tc>
                  <a:txBody>
                    <a:bodyPr/>
                    <a:lstStyle/>
                    <a:p>
                      <a:pPr algn="l"/>
                      <a:r>
                        <a:rPr lang="en-US" sz="1400" kern="1200" dirty="0" smtClean="0">
                          <a:solidFill>
                            <a:schemeClr val="dk1"/>
                          </a:solidFill>
                          <a:effectLst/>
                          <a:latin typeface="+mn-lt"/>
                          <a:ea typeface="+mn-ea"/>
                          <a:cs typeface="+mn-cs"/>
                        </a:rPr>
                        <a:t>Text-to-Speech</a:t>
                      </a:r>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c>
                  <a:txBody>
                    <a:bodyPr/>
                    <a:lstStyle/>
                    <a:p>
                      <a:pPr algn="ctr"/>
                      <a:endParaRPr lang="en-US" sz="1400" dirty="0"/>
                    </a:p>
                  </a:txBody>
                  <a:tcPr/>
                </a:tc>
                <a:extLst>
                  <a:ext uri="{0D108BD9-81ED-4DB2-BD59-A6C34878D82A}">
                    <a16:rowId xmlns:a16="http://schemas.microsoft.com/office/drawing/2014/main" val="10002"/>
                  </a:ext>
                </a:extLst>
              </a:tr>
              <a:tr h="750902">
                <a:tc>
                  <a:txBody>
                    <a:bodyPr/>
                    <a:lstStyle/>
                    <a:p>
                      <a:pPr algn="l"/>
                      <a:r>
                        <a:rPr lang="en-US" sz="1400" kern="1200" dirty="0" smtClean="0">
                          <a:solidFill>
                            <a:schemeClr val="dk1"/>
                          </a:solidFill>
                          <a:effectLst/>
                          <a:latin typeface="+mn-lt"/>
                          <a:ea typeface="+mn-ea"/>
                          <a:cs typeface="+mn-cs"/>
                        </a:rPr>
                        <a:t>Text Captioning/</a:t>
                      </a:r>
                    </a:p>
                    <a:p>
                      <a:pPr algn="l"/>
                      <a:r>
                        <a:rPr lang="en-US" sz="1400" kern="1200" dirty="0" smtClean="0">
                          <a:solidFill>
                            <a:schemeClr val="dk1"/>
                          </a:solidFill>
                          <a:effectLst/>
                          <a:latin typeface="+mn-lt"/>
                          <a:ea typeface="+mn-ea"/>
                          <a:cs typeface="+mn-cs"/>
                        </a:rPr>
                        <a:t>Transcripts</a:t>
                      </a:r>
                      <a:endParaRPr lang="en-US" sz="1400" dirty="0"/>
                    </a:p>
                  </a:txBody>
                  <a:tcPr/>
                </a:tc>
                <a:tc>
                  <a:txBody>
                    <a:bodyPr/>
                    <a:lstStyle/>
                    <a:p>
                      <a:pPr algn="ctr"/>
                      <a:r>
                        <a:rPr lang="en-US" sz="1400" dirty="0" smtClean="0"/>
                        <a:t>X</a:t>
                      </a:r>
                      <a:endParaRPr lang="en-US" sz="1400" dirty="0"/>
                    </a:p>
                  </a:txBody>
                  <a:tcPr/>
                </a:tc>
                <a:tc>
                  <a:txBody>
                    <a:bodyPr/>
                    <a:lstStyle/>
                    <a:p>
                      <a:pPr algn="ctr"/>
                      <a:endParaRPr lang="en-US" sz="1400" dirty="0"/>
                    </a:p>
                  </a:txBody>
                  <a:tcPr/>
                </a:tc>
                <a:tc>
                  <a:txBody>
                    <a:bodyPr/>
                    <a:lstStyle/>
                    <a:p>
                      <a:pPr algn="ctr"/>
                      <a:r>
                        <a:rPr lang="en-US" sz="1400" dirty="0" smtClean="0"/>
                        <a:t>X</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smtClean="0"/>
                        <a:t>X</a:t>
                      </a:r>
                      <a:endParaRPr lang="en-US" sz="1400" dirty="0"/>
                    </a:p>
                  </a:txBody>
                  <a:tcPr/>
                </a:tc>
                <a:extLst>
                  <a:ext uri="{0D108BD9-81ED-4DB2-BD59-A6C34878D82A}">
                    <a16:rowId xmlns:a16="http://schemas.microsoft.com/office/drawing/2014/main" val="10003"/>
                  </a:ext>
                </a:extLst>
              </a:tr>
              <a:tr h="658459">
                <a:tc>
                  <a:txBody>
                    <a:bodyPr/>
                    <a:lstStyle/>
                    <a:p>
                      <a:pPr algn="l"/>
                      <a:r>
                        <a:rPr lang="en-US" sz="1400" kern="1200" dirty="0" smtClean="0">
                          <a:solidFill>
                            <a:schemeClr val="dk1"/>
                          </a:solidFill>
                          <a:effectLst/>
                          <a:latin typeface="+mn-lt"/>
                          <a:ea typeface="+mn-ea"/>
                          <a:cs typeface="+mn-cs"/>
                        </a:rPr>
                        <a:t>Clear and Concise Language</a:t>
                      </a:r>
                      <a:endParaRPr lang="en-US" sz="1400" dirty="0"/>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10004"/>
                  </a:ext>
                </a:extLst>
              </a:tr>
              <a:tr h="531889">
                <a:tc>
                  <a:txBody>
                    <a:bodyPr/>
                    <a:lstStyle/>
                    <a:p>
                      <a:pPr algn="l"/>
                      <a:r>
                        <a:rPr lang="en-US" sz="1400" kern="1200" dirty="0" smtClean="0">
                          <a:solidFill>
                            <a:schemeClr val="dk1"/>
                          </a:solidFill>
                          <a:effectLst/>
                          <a:latin typeface="+mn-lt"/>
                          <a:ea typeface="+mn-ea"/>
                          <a:cs typeface="+mn-cs"/>
                        </a:rPr>
                        <a:t>Few Navigational Links</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10005"/>
                  </a:ext>
                </a:extLst>
              </a:tr>
              <a:tr h="531889">
                <a:tc>
                  <a:txBody>
                    <a:bodyPr/>
                    <a:lstStyle/>
                    <a:p>
                      <a:pPr algn="l"/>
                      <a:r>
                        <a:rPr lang="en-US" sz="1400" kern="1200" dirty="0" smtClean="0">
                          <a:solidFill>
                            <a:schemeClr val="dk1"/>
                          </a:solidFill>
                          <a:effectLst/>
                          <a:latin typeface="+mn-lt"/>
                          <a:ea typeface="+mn-ea"/>
                          <a:cs typeface="+mn-cs"/>
                        </a:rPr>
                        <a:t>Keyboard Commands</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c>
                  <a:txBody>
                    <a:bodyPr/>
                    <a:lstStyle/>
                    <a:p>
                      <a:pPr algn="ctr"/>
                      <a:endParaRPr lang="en-US" sz="1400" dirty="0"/>
                    </a:p>
                  </a:txBody>
                  <a:tcPr/>
                </a:tc>
                <a:extLst>
                  <a:ext uri="{0D108BD9-81ED-4DB2-BD59-A6C34878D82A}">
                    <a16:rowId xmlns:a16="http://schemas.microsoft.com/office/drawing/2014/main" val="10006"/>
                  </a:ext>
                </a:extLst>
              </a:tr>
              <a:tr h="312876">
                <a:tc>
                  <a:txBody>
                    <a:bodyPr/>
                    <a:lstStyle/>
                    <a:p>
                      <a:pPr algn="l"/>
                      <a:r>
                        <a:rPr lang="en-US" sz="1400" kern="1200" dirty="0" smtClean="0">
                          <a:solidFill>
                            <a:schemeClr val="dk1"/>
                          </a:solidFill>
                          <a:effectLst/>
                          <a:latin typeface="+mn-lt"/>
                          <a:ea typeface="+mn-ea"/>
                          <a:cs typeface="+mn-cs"/>
                        </a:rPr>
                        <a:t>Large Print</a:t>
                      </a:r>
                      <a:endParaRPr lang="en-US" sz="1400" dirty="0"/>
                    </a:p>
                  </a:txBody>
                  <a:tcPr/>
                </a:tc>
                <a:tc>
                  <a:txBody>
                    <a:bodyPr/>
                    <a:lstStyle/>
                    <a:p>
                      <a:pPr algn="ctr"/>
                      <a:endParaRPr lang="en-US" sz="1400" dirty="0"/>
                    </a:p>
                  </a:txBody>
                  <a:tcPr/>
                </a:tc>
                <a:tc>
                  <a:txBody>
                    <a:bodyPr/>
                    <a:lstStyle/>
                    <a:p>
                      <a:pPr algn="ctr"/>
                      <a:r>
                        <a:rPr lang="en-US" sz="1400" dirty="0" smtClean="0"/>
                        <a:t>X</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smtClean="0"/>
                        <a:t>X</a:t>
                      </a:r>
                      <a:endParaRPr lang="en-US" sz="1400" dirty="0"/>
                    </a:p>
                  </a:txBody>
                  <a:tcPr/>
                </a:tc>
                <a:tc>
                  <a:txBody>
                    <a:bodyPr/>
                    <a:lstStyle/>
                    <a:p>
                      <a:pPr algn="ctr"/>
                      <a:endParaRPr lang="en-US" sz="1400" dirty="0"/>
                    </a:p>
                  </a:txBody>
                  <a:tcPr/>
                </a:tc>
                <a:extLst>
                  <a:ext uri="{0D108BD9-81ED-4DB2-BD59-A6C34878D82A}">
                    <a16:rowId xmlns:a16="http://schemas.microsoft.com/office/drawing/2014/main" val="10007"/>
                  </a:ext>
                </a:extLst>
              </a:tr>
              <a:tr h="312876">
                <a:tc>
                  <a:txBody>
                    <a:bodyPr/>
                    <a:lstStyle/>
                    <a:p>
                      <a:pPr algn="l"/>
                      <a:r>
                        <a:rPr lang="en-US" sz="1400" kern="1200" dirty="0" smtClean="0">
                          <a:solidFill>
                            <a:schemeClr val="dk1"/>
                          </a:solidFill>
                          <a:effectLst/>
                          <a:latin typeface="+mn-lt"/>
                          <a:ea typeface="+mn-ea"/>
                          <a:cs typeface="+mn-cs"/>
                        </a:rPr>
                        <a:t>Descriptive Text</a:t>
                      </a:r>
                      <a:endParaRPr lang="en-US" sz="1400" dirty="0"/>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c>
                  <a:txBody>
                    <a:bodyPr/>
                    <a:lstStyle/>
                    <a:p>
                      <a:pPr algn="ctr"/>
                      <a:endParaRPr lang="en-US" sz="1400" dirty="0"/>
                    </a:p>
                  </a:txBody>
                  <a:tcPr/>
                </a:tc>
                <a:tc>
                  <a:txBody>
                    <a:bodyPr/>
                    <a:lstStyle/>
                    <a:p>
                      <a:pPr algn="ctr"/>
                      <a:r>
                        <a:rPr lang="en-US" sz="1400" dirty="0" smtClean="0"/>
                        <a:t>X</a:t>
                      </a:r>
                      <a:endParaRPr lang="en-US" sz="1400" dirty="0"/>
                    </a:p>
                  </a:txBody>
                  <a:tcPr/>
                </a:tc>
                <a:tc>
                  <a:txBody>
                    <a:bodyPr/>
                    <a:lstStyle/>
                    <a:p>
                      <a:pPr algn="ctr"/>
                      <a:endParaRPr lang="en-US" sz="1400" dirty="0"/>
                    </a:p>
                  </a:txBody>
                  <a:tcPr/>
                </a:tc>
                <a:extLst>
                  <a:ext uri="{0D108BD9-81ED-4DB2-BD59-A6C34878D82A}">
                    <a16:rowId xmlns:a16="http://schemas.microsoft.com/office/drawing/2014/main" val="10008"/>
                  </a:ext>
                </a:extLst>
              </a:tr>
              <a:tr h="531889">
                <a:tc>
                  <a:txBody>
                    <a:bodyPr/>
                    <a:lstStyle/>
                    <a:p>
                      <a:pPr algn="l"/>
                      <a:r>
                        <a:rPr lang="en-US" sz="1400" kern="1200" dirty="0" smtClean="0">
                          <a:solidFill>
                            <a:schemeClr val="dk1"/>
                          </a:solidFill>
                          <a:effectLst/>
                          <a:latin typeface="+mn-lt"/>
                          <a:ea typeface="+mn-ea"/>
                          <a:cs typeface="+mn-cs"/>
                        </a:rPr>
                        <a:t>Sign Language Translation</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smtClean="0"/>
                        <a:t>X</a:t>
                      </a:r>
                      <a:endParaRPr lang="en-US" sz="14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43499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Steps that are accessible having a ramp, steps, handrails, and offering options for climbing stairs" title="Accessible Steps"/>
          <p:cNvPicPr>
            <a:picLocks noGrp="1" noChangeAspect="1"/>
          </p:cNvPicPr>
          <p:nvPr>
            <p:ph type="pic" idx="1"/>
          </p:nvPr>
        </p:nvPicPr>
        <p:blipFill>
          <a:blip r:embed="rId3"/>
          <a:srcRect l="16260" r="16260"/>
          <a:stretch>
            <a:fillRect/>
          </a:stretch>
        </p:blipFill>
        <p:spPr>
          <a:prstGeom prst="rect">
            <a:avLst/>
          </a:prstGeom>
        </p:spPr>
      </p:pic>
      <p:sp>
        <p:nvSpPr>
          <p:cNvPr id="3" name="Content Placeholder 2"/>
          <p:cNvSpPr>
            <a:spLocks noGrp="1"/>
          </p:cNvSpPr>
          <p:nvPr>
            <p:ph type="body" sz="half" idx="2"/>
          </p:nvPr>
        </p:nvSpPr>
        <p:spPr>
          <a:xfrm>
            <a:off x="7831015" y="1346917"/>
            <a:ext cx="3956539" cy="4164164"/>
          </a:xfrm>
        </p:spPr>
        <p:txBody>
          <a:bodyPr>
            <a:noAutofit/>
          </a:bodyPr>
          <a:lstStyle/>
          <a:p>
            <a:pPr marL="0" indent="0">
              <a:buNone/>
            </a:pPr>
            <a:r>
              <a:rPr lang="en-US" sz="2400" dirty="0" smtClean="0"/>
              <a:t>Everyone should have access to information.  Access means for individuals to be able to receive, use, and manipulate this information whether or not the individual has a disability. </a:t>
            </a:r>
          </a:p>
          <a:p>
            <a:pPr marL="0" indent="0">
              <a:buNone/>
            </a:pPr>
            <a:r>
              <a:rPr lang="en-US" sz="2400" dirty="0" smtClean="0"/>
              <a:t>Access should not be an issue. </a:t>
            </a:r>
          </a:p>
          <a:p>
            <a:pPr marL="0" indent="0">
              <a:buNone/>
            </a:pPr>
            <a:r>
              <a:rPr lang="en-US" sz="2400" dirty="0" smtClean="0"/>
              <a:t>(Source: </a:t>
            </a:r>
            <a:r>
              <a:rPr lang="en-US" sz="2400" dirty="0" smtClean="0">
                <a:hlinkClick r:id="rId4"/>
              </a:rPr>
              <a:t>WebAIM</a:t>
            </a:r>
            <a:r>
              <a:rPr lang="en-US" sz="2400" dirty="0" smtClean="0"/>
              <a:t>.com)</a:t>
            </a:r>
          </a:p>
          <a:p>
            <a:pPr marL="0" indent="0">
              <a:buNone/>
            </a:pPr>
            <a:endParaRPr lang="en-US" sz="2400" dirty="0" smtClean="0"/>
          </a:p>
        </p:txBody>
      </p:sp>
      <p:sp>
        <p:nvSpPr>
          <p:cNvPr id="5" name="TextBox 4"/>
          <p:cNvSpPr txBox="1"/>
          <p:nvPr/>
        </p:nvSpPr>
        <p:spPr>
          <a:xfrm>
            <a:off x="283464" y="6627167"/>
            <a:ext cx="5462243" cy="253916"/>
          </a:xfrm>
          <a:prstGeom prst="rect">
            <a:avLst/>
          </a:prstGeom>
          <a:noFill/>
        </p:spPr>
        <p:txBody>
          <a:bodyPr wrap="square" rtlCol="0">
            <a:spAutoFit/>
          </a:bodyPr>
          <a:lstStyle/>
          <a:p>
            <a:r>
              <a:rPr lang="en-US" sz="1050" dirty="0"/>
              <a:t>Steps that are accessible having ramp, steps, handrails, and </a:t>
            </a:r>
            <a:r>
              <a:rPr lang="en-US" sz="1050" dirty="0" smtClean="0"/>
              <a:t>offering options for climbing. </a:t>
            </a:r>
            <a:endParaRPr lang="en-US" sz="1050" dirty="0"/>
          </a:p>
        </p:txBody>
      </p:sp>
      <p:sp>
        <p:nvSpPr>
          <p:cNvPr id="9" name="Title 1"/>
          <p:cNvSpPr>
            <a:spLocks noGrp="1"/>
          </p:cNvSpPr>
          <p:nvPr>
            <p:ph type="title"/>
          </p:nvPr>
        </p:nvSpPr>
        <p:spPr/>
        <p:txBody>
          <a:bodyPr>
            <a:normAutofit/>
          </a:bodyPr>
          <a:lstStyle/>
          <a:p>
            <a:pPr algn="ctr"/>
            <a:r>
              <a:rPr lang="en-US" dirty="0" smtClean="0"/>
              <a:t> </a:t>
            </a:r>
            <a:r>
              <a:rPr lang="en-US" i="1" dirty="0" smtClean="0"/>
              <a:t>Access</a:t>
            </a:r>
            <a:r>
              <a:rPr lang="en-US" dirty="0" smtClean="0"/>
              <a:t>ibility</a:t>
            </a:r>
            <a:br>
              <a:rPr lang="en-US" dirty="0" smtClean="0"/>
            </a:br>
            <a:r>
              <a:rPr lang="en-US" dirty="0"/>
              <a:t/>
            </a:r>
            <a:br>
              <a:rPr lang="en-US" dirty="0"/>
            </a:br>
            <a:endParaRPr lang="en-US" dirty="0"/>
          </a:p>
        </p:txBody>
      </p:sp>
    </p:spTree>
    <p:extLst>
      <p:ext uri="{BB962C8B-B14F-4D97-AF65-F5344CB8AC3E}">
        <p14:creationId xmlns:p14="http://schemas.microsoft.com/office/powerpoint/2010/main" val="345576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title="Student on the Computer">
            <a:hlinkClick r:id="rId3" action="ppaction://hlinksldjump" tooltip="Image of a student typing on a laptop computer."/>
          </p:cNvPr>
          <p:cNvPicPr>
            <a:picLocks noGrp="1" noChangeAspect="1"/>
          </p:cNvPicPr>
          <p:nvPr>
            <p:ph idx="1"/>
          </p:nvPr>
        </p:nvPicPr>
        <p:blipFill>
          <a:blip r:embed="rId4"/>
          <a:stretch>
            <a:fillRect/>
          </a:stretch>
        </p:blipFill>
        <p:spPr>
          <a:xfrm>
            <a:off x="120786" y="1043353"/>
            <a:ext cx="7318406" cy="4865077"/>
          </a:xfrm>
          <a:prstGeom prst="rect">
            <a:avLst/>
          </a:prstGeom>
        </p:spPr>
      </p:pic>
      <p:sp>
        <p:nvSpPr>
          <p:cNvPr id="5" name="Rectangle 4"/>
          <p:cNvSpPr/>
          <p:nvPr/>
        </p:nvSpPr>
        <p:spPr>
          <a:xfrm>
            <a:off x="7686078" y="1407685"/>
            <a:ext cx="4426637" cy="5262979"/>
          </a:xfrm>
          <a:prstGeom prst="rect">
            <a:avLst/>
          </a:prstGeom>
        </p:spPr>
        <p:txBody>
          <a:bodyPr wrap="square">
            <a:spAutoFit/>
          </a:bodyPr>
          <a:lstStyle/>
          <a:p>
            <a:r>
              <a:rPr lang="en-US" sz="2400" dirty="0">
                <a:solidFill>
                  <a:schemeClr val="bg1"/>
                </a:solidFill>
              </a:rPr>
              <a:t>American with Disabilities Act (ADA)</a:t>
            </a:r>
            <a:br>
              <a:rPr lang="en-US" sz="2400" dirty="0">
                <a:solidFill>
                  <a:schemeClr val="bg1"/>
                </a:solidFill>
              </a:rPr>
            </a:br>
            <a:r>
              <a:rPr lang="en-US" sz="2400" dirty="0" smtClean="0">
                <a:solidFill>
                  <a:schemeClr val="bg1"/>
                </a:solidFill>
              </a:rPr>
              <a:t>What </a:t>
            </a:r>
            <a:r>
              <a:rPr lang="en-US" sz="2400" dirty="0">
                <a:solidFill>
                  <a:schemeClr val="bg1"/>
                </a:solidFill>
              </a:rPr>
              <a:t>does the law have to do with it? Everything!  </a:t>
            </a:r>
          </a:p>
          <a:p>
            <a:endParaRPr lang="en-US" sz="2400" b="1" dirty="0" smtClean="0">
              <a:solidFill>
                <a:schemeClr val="bg1"/>
              </a:solidFill>
            </a:endParaRPr>
          </a:p>
          <a:p>
            <a:r>
              <a:rPr lang="en-US" sz="2400" dirty="0" smtClean="0">
                <a:solidFill>
                  <a:schemeClr val="bg1"/>
                </a:solidFill>
              </a:rPr>
              <a:t>ADA </a:t>
            </a:r>
            <a:r>
              <a:rPr lang="en-US" sz="2400" dirty="0">
                <a:solidFill>
                  <a:schemeClr val="bg1"/>
                </a:solidFill>
              </a:rPr>
              <a:t>Compliance:</a:t>
            </a:r>
          </a:p>
          <a:p>
            <a:r>
              <a:rPr lang="en-US" sz="2400" dirty="0">
                <a:solidFill>
                  <a:schemeClr val="bg1"/>
                </a:solidFill>
                <a:hlinkClick r:id="rId5"/>
              </a:rPr>
              <a:t>The American with Disabilities Act </a:t>
            </a:r>
            <a:r>
              <a:rPr lang="en-US" sz="2400" dirty="0">
                <a:solidFill>
                  <a:schemeClr val="bg1"/>
                </a:solidFill>
              </a:rPr>
              <a:t>(ADA) of 1990 Since the words “public accommodations” is stated as requiring equal access, this includes the internet. For example, if an institution uses websites, such as WordPress, it must also follow ADA compliancy.</a:t>
            </a:r>
          </a:p>
        </p:txBody>
      </p:sp>
      <p:sp>
        <p:nvSpPr>
          <p:cNvPr id="7" name="Rectangle 6"/>
          <p:cNvSpPr/>
          <p:nvPr/>
        </p:nvSpPr>
        <p:spPr>
          <a:xfrm>
            <a:off x="221637" y="5908431"/>
            <a:ext cx="2438488" cy="261610"/>
          </a:xfrm>
          <a:prstGeom prst="rect">
            <a:avLst/>
          </a:prstGeom>
        </p:spPr>
        <p:txBody>
          <a:bodyPr wrap="none">
            <a:spAutoFit/>
          </a:bodyPr>
          <a:lstStyle/>
          <a:p>
            <a:r>
              <a:rPr lang="en-US" sz="1100" dirty="0" smtClean="0"/>
              <a:t>A student typing </a:t>
            </a:r>
            <a:r>
              <a:rPr lang="en-US" sz="1100" dirty="0"/>
              <a:t>on a laptop computer.</a:t>
            </a:r>
          </a:p>
        </p:txBody>
      </p:sp>
      <p:sp>
        <p:nvSpPr>
          <p:cNvPr id="11" name="Title 1"/>
          <p:cNvSpPr>
            <a:spLocks noGrp="1"/>
          </p:cNvSpPr>
          <p:nvPr>
            <p:ph type="title"/>
          </p:nvPr>
        </p:nvSpPr>
        <p:spPr>
          <a:xfrm>
            <a:off x="8255998" y="211014"/>
            <a:ext cx="3092115" cy="1196671"/>
          </a:xfrm>
        </p:spPr>
        <p:txBody>
          <a:bodyPr>
            <a:normAutofit/>
          </a:bodyPr>
          <a:lstStyle/>
          <a:p>
            <a:pPr algn="ctr"/>
            <a:r>
              <a:rPr lang="en-US" dirty="0" smtClean="0"/>
              <a:t> Accessibility  and the law</a:t>
            </a:r>
            <a:br>
              <a:rPr lang="en-US" dirty="0" smtClean="0"/>
            </a:br>
            <a:endParaRPr lang="en-US" dirty="0"/>
          </a:p>
        </p:txBody>
      </p:sp>
    </p:spTree>
    <p:extLst>
      <p:ext uri="{BB962C8B-B14F-4D97-AF65-F5344CB8AC3E}">
        <p14:creationId xmlns:p14="http://schemas.microsoft.com/office/powerpoint/2010/main" val="4141939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7743722" y="874936"/>
            <a:ext cx="4278941" cy="4164164"/>
          </a:xfrm>
        </p:spPr>
        <p:txBody>
          <a:bodyPr>
            <a:noAutofit/>
          </a:bodyPr>
          <a:lstStyle/>
          <a:p>
            <a:r>
              <a:rPr lang="en-US" sz="2400" dirty="0" smtClean="0"/>
              <a:t>Institution’s </a:t>
            </a:r>
            <a:r>
              <a:rPr lang="en-US" sz="2400" dirty="0"/>
              <a:t>responsibility to provide </a:t>
            </a:r>
            <a:r>
              <a:rPr lang="en-US" sz="2400" dirty="0" smtClean="0"/>
              <a:t>accessible instruction </a:t>
            </a:r>
            <a:r>
              <a:rPr lang="en-US" sz="2400" dirty="0" smtClean="0">
                <a:hlinkClick r:id="rId3"/>
              </a:rPr>
              <a:t>Section 508</a:t>
            </a:r>
            <a:r>
              <a:rPr lang="en-US" sz="2400" dirty="0"/>
              <a:t> </a:t>
            </a:r>
            <a:r>
              <a:rPr lang="en-US" sz="2400" dirty="0" smtClean="0"/>
              <a:t>“Federal </a:t>
            </a:r>
            <a:r>
              <a:rPr lang="en-US" sz="2400" dirty="0"/>
              <a:t>agencies to make their electronic and information technology accessible to people with disabilities.” </a:t>
            </a:r>
            <a:endParaRPr lang="en-US" sz="2400" dirty="0" smtClean="0"/>
          </a:p>
          <a:p>
            <a:r>
              <a:rPr lang="en-US" sz="2400" dirty="0">
                <a:hlinkClick r:id="rId4"/>
              </a:rPr>
              <a:t>WebAIM</a:t>
            </a:r>
            <a:r>
              <a:rPr lang="en-US" sz="2400" dirty="0"/>
              <a:t> (web accessibility in mind) has </a:t>
            </a:r>
            <a:r>
              <a:rPr lang="en-US" sz="2400" dirty="0" smtClean="0"/>
              <a:t>the </a:t>
            </a:r>
            <a:r>
              <a:rPr lang="en-US" sz="2400" dirty="0"/>
              <a:t>what, why, and how people with disabilities can access the web.  People with disabilities that use the internet make up about 20%. </a:t>
            </a:r>
          </a:p>
          <a:p>
            <a:endParaRPr lang="en-US" sz="2400" dirty="0" smtClean="0"/>
          </a:p>
          <a:p>
            <a:r>
              <a:rPr lang="en-US" sz="2000" dirty="0" smtClean="0"/>
              <a:t>(</a:t>
            </a:r>
            <a:r>
              <a:rPr lang="en-US" sz="2000" dirty="0"/>
              <a:t>Source: </a:t>
            </a:r>
            <a:r>
              <a:rPr lang="en-US" sz="2000" dirty="0" smtClean="0">
                <a:hlinkClick r:id="rId3"/>
              </a:rPr>
              <a:t>Section508.gov</a:t>
            </a:r>
            <a:r>
              <a:rPr lang="en-US" sz="2000" dirty="0" smtClean="0"/>
              <a:t>, </a:t>
            </a:r>
            <a:r>
              <a:rPr lang="en-US" sz="2000" dirty="0" smtClean="0">
                <a:hlinkClick r:id="rId5"/>
              </a:rPr>
              <a:t>508 Checklist</a:t>
            </a:r>
            <a:r>
              <a:rPr lang="en-US" sz="2000" dirty="0" smtClean="0"/>
              <a:t>)</a:t>
            </a:r>
            <a:endParaRPr lang="en-US" sz="2000" dirty="0"/>
          </a:p>
        </p:txBody>
      </p:sp>
      <p:sp>
        <p:nvSpPr>
          <p:cNvPr id="5" name="Content Placeholder 4" descr="Image showing a video with a transcript to show more than one sensory output having access to the information." title="Image with Audio and Visual Access"/>
          <p:cNvSpPr>
            <a:spLocks noGrp="1"/>
          </p:cNvSpPr>
          <p:nvPr>
            <p:ph idx="1"/>
          </p:nvPr>
        </p:nvSpPr>
        <p:spPr>
          <a:xfrm>
            <a:off x="339970" y="457198"/>
            <a:ext cx="6893169" cy="5603632"/>
          </a:xfrm>
          <a:blipFill>
            <a:blip r:embed="rId6"/>
            <a:stretch>
              <a:fillRect/>
            </a:stretch>
          </a:blipFill>
        </p:spPr>
        <p:txBody>
          <a:bodyPr/>
          <a:lstStyle/>
          <a:p>
            <a:endParaRPr lang="en-US" dirty="0"/>
          </a:p>
        </p:txBody>
      </p:sp>
      <p:sp>
        <p:nvSpPr>
          <p:cNvPr id="6" name="Oval 5" descr="Cirlcing the word, &quot;Transcript&quot;" title="Oval"/>
          <p:cNvSpPr/>
          <p:nvPr/>
        </p:nvSpPr>
        <p:spPr>
          <a:xfrm>
            <a:off x="4384431" y="1992923"/>
            <a:ext cx="1324707" cy="5627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descr="Circling the audio player controls" title="Audio Player Button"/>
          <p:cNvSpPr/>
          <p:nvPr/>
        </p:nvSpPr>
        <p:spPr>
          <a:xfrm>
            <a:off x="339970" y="5728955"/>
            <a:ext cx="1934307" cy="5627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15815" y="6060831"/>
            <a:ext cx="6717324" cy="261610"/>
          </a:xfrm>
          <a:prstGeom prst="rect">
            <a:avLst/>
          </a:prstGeom>
          <a:noFill/>
        </p:spPr>
        <p:txBody>
          <a:bodyPr wrap="square" rtlCol="0">
            <a:spAutoFit/>
          </a:bodyPr>
          <a:lstStyle/>
          <a:p>
            <a:r>
              <a:rPr lang="en-US" sz="1100" dirty="0"/>
              <a:t>Image showing a video with a transcript to show more than one sensory output having access to the information.</a:t>
            </a:r>
          </a:p>
        </p:txBody>
      </p:sp>
      <p:sp>
        <p:nvSpPr>
          <p:cNvPr id="11" name="Title 1"/>
          <p:cNvSpPr>
            <a:spLocks noGrp="1"/>
          </p:cNvSpPr>
          <p:nvPr>
            <p:ph type="title"/>
          </p:nvPr>
        </p:nvSpPr>
        <p:spPr>
          <a:xfrm>
            <a:off x="7885581" y="-321735"/>
            <a:ext cx="3832286" cy="1196671"/>
          </a:xfrm>
        </p:spPr>
        <p:txBody>
          <a:bodyPr>
            <a:normAutofit/>
          </a:bodyPr>
          <a:lstStyle/>
          <a:p>
            <a:pPr algn="ctr"/>
            <a:r>
              <a:rPr lang="en-US" dirty="0" smtClean="0"/>
              <a:t> Why Accessibility matters</a:t>
            </a:r>
            <a:endParaRPr lang="en-US" dirty="0"/>
          </a:p>
        </p:txBody>
      </p:sp>
    </p:spTree>
    <p:extLst>
      <p:ext uri="{BB962C8B-B14F-4D97-AF65-F5344CB8AC3E}">
        <p14:creationId xmlns:p14="http://schemas.microsoft.com/office/powerpoint/2010/main" val="3764220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653868" y="1188180"/>
            <a:ext cx="4454768" cy="2199599"/>
          </a:xfrm>
        </p:spPr>
        <p:txBody>
          <a:bodyPr>
            <a:noAutofit/>
          </a:bodyPr>
          <a:lstStyle/>
          <a:p>
            <a:r>
              <a:rPr lang="en-US" sz="2400" b="1" i="1" dirty="0">
                <a:solidFill>
                  <a:schemeClr val="bg1"/>
                </a:solidFill>
              </a:rPr>
              <a:t>Visual</a:t>
            </a:r>
            <a:r>
              <a:rPr lang="en-US" sz="2400" dirty="0">
                <a:solidFill>
                  <a:schemeClr val="bg1"/>
                </a:solidFill>
              </a:rPr>
              <a:t>-Blindness, low vision, color-blindness</a:t>
            </a:r>
          </a:p>
          <a:p>
            <a:r>
              <a:rPr lang="en-US" sz="2400" b="1" i="1" dirty="0">
                <a:solidFill>
                  <a:schemeClr val="bg1"/>
                </a:solidFill>
              </a:rPr>
              <a:t>Hearing</a:t>
            </a:r>
            <a:r>
              <a:rPr lang="en-US" sz="2400" dirty="0">
                <a:solidFill>
                  <a:schemeClr val="bg1"/>
                </a:solidFill>
              </a:rPr>
              <a:t>-deafness and hard-of-hearing</a:t>
            </a:r>
          </a:p>
          <a:p>
            <a:r>
              <a:rPr lang="en-US" sz="2400" b="1" i="1" dirty="0">
                <a:solidFill>
                  <a:schemeClr val="bg1"/>
                </a:solidFill>
              </a:rPr>
              <a:t>Mobility</a:t>
            </a:r>
            <a:r>
              <a:rPr lang="en-US" sz="2400" dirty="0">
                <a:solidFill>
                  <a:schemeClr val="bg1"/>
                </a:solidFill>
              </a:rPr>
              <a:t>-inability to use a mouse, slow response time, limited fine motor control</a:t>
            </a:r>
          </a:p>
          <a:p>
            <a:r>
              <a:rPr lang="en-US" sz="2400" b="1" i="1" dirty="0">
                <a:solidFill>
                  <a:schemeClr val="bg1"/>
                </a:solidFill>
              </a:rPr>
              <a:t>Cognitive</a:t>
            </a:r>
            <a:r>
              <a:rPr lang="en-US" sz="2400" dirty="0">
                <a:solidFill>
                  <a:schemeClr val="bg1"/>
                </a:solidFill>
              </a:rPr>
              <a:t>-learning disability, distractibility, inability to remember or focus on large amounts of information. </a:t>
            </a:r>
          </a:p>
        </p:txBody>
      </p:sp>
      <p:sp>
        <p:nvSpPr>
          <p:cNvPr id="6" name="Title 1"/>
          <p:cNvSpPr>
            <a:spLocks noGrp="1"/>
          </p:cNvSpPr>
          <p:nvPr>
            <p:ph type="title"/>
          </p:nvPr>
        </p:nvSpPr>
        <p:spPr>
          <a:xfrm>
            <a:off x="8335194" y="135442"/>
            <a:ext cx="3092115" cy="1196671"/>
          </a:xfrm>
        </p:spPr>
        <p:txBody>
          <a:bodyPr>
            <a:normAutofit fontScale="90000"/>
          </a:bodyPr>
          <a:lstStyle/>
          <a:p>
            <a:pPr algn="ctr"/>
            <a:r>
              <a:rPr lang="en-US" dirty="0" smtClean="0"/>
              <a:t> </a:t>
            </a:r>
            <a:r>
              <a:rPr lang="en-US" dirty="0"/>
              <a:t>Major disability types include:</a:t>
            </a:r>
            <a:br>
              <a:rPr lang="en-US" dirty="0"/>
            </a:br>
            <a:r>
              <a:rPr lang="en-US" dirty="0" smtClean="0"/>
              <a:t/>
            </a:r>
            <a:br>
              <a:rPr lang="en-US" dirty="0" smtClean="0"/>
            </a:br>
            <a:endParaRPr lang="en-US" dirty="0"/>
          </a:p>
        </p:txBody>
      </p:sp>
      <p:pic>
        <p:nvPicPr>
          <p:cNvPr id="5" name="Content Placeholder 4" descr="Percentages of student disabilities at ODU: &#10;35% – ADD/ADHD &#10;22% – Medical Disability &#10;17% – Learning Disability &#10;16% – Psychological Disability &#10;3% – Physical Disability &#10;3% – Aspergers &#10;2% – Vision Impairment &#10;2% – Hearing Impaired" title="Disability Types at ODU">
            <a:hlinkClick r:id="rId3" action="ppaction://hlinksldjump" tooltip="Percentages of student disabilities at ODU: 35% ADD/ADHD, 22% Medical Disability, 17% Learning Disability, 16% Psychological Disability, 3% Physical Disability, 3% Aspergers, 2% Vision Loss, 2% Hearing Loss"/>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3962" t="5720" r="3602"/>
          <a:stretch/>
        </p:blipFill>
        <p:spPr>
          <a:xfrm>
            <a:off x="361243" y="733778"/>
            <a:ext cx="6999113" cy="5114293"/>
          </a:xfrm>
          <a:prstGeom prst="rect">
            <a:avLst/>
          </a:prstGeom>
          <a:ln>
            <a:noFill/>
          </a:ln>
          <a:effectLst>
            <a:softEdge rad="112500"/>
          </a:effectLst>
        </p:spPr>
      </p:pic>
      <p:sp>
        <p:nvSpPr>
          <p:cNvPr id="7" name="TextBox 6"/>
          <p:cNvSpPr txBox="1"/>
          <p:nvPr/>
        </p:nvSpPr>
        <p:spPr>
          <a:xfrm>
            <a:off x="361243" y="6377050"/>
            <a:ext cx="7208323" cy="369332"/>
          </a:xfrm>
          <a:prstGeom prst="rect">
            <a:avLst/>
          </a:prstGeom>
          <a:noFill/>
        </p:spPr>
        <p:txBody>
          <a:bodyPr wrap="square" rtlCol="0">
            <a:spAutoFit/>
          </a:bodyPr>
          <a:lstStyle/>
          <a:p>
            <a:r>
              <a:rPr lang="en-US" dirty="0" smtClean="0"/>
              <a:t>Note: Students must register with their institutions accessibility office</a:t>
            </a:r>
            <a:endParaRPr lang="en-US" dirty="0"/>
          </a:p>
        </p:txBody>
      </p:sp>
      <p:sp>
        <p:nvSpPr>
          <p:cNvPr id="8" name="TextBox 7"/>
          <p:cNvSpPr txBox="1"/>
          <p:nvPr/>
        </p:nvSpPr>
        <p:spPr>
          <a:xfrm>
            <a:off x="361243" y="5717266"/>
            <a:ext cx="6717324" cy="261610"/>
          </a:xfrm>
          <a:prstGeom prst="rect">
            <a:avLst/>
          </a:prstGeom>
          <a:noFill/>
        </p:spPr>
        <p:txBody>
          <a:bodyPr wrap="square" rtlCol="0">
            <a:spAutoFit/>
          </a:bodyPr>
          <a:lstStyle/>
          <a:p>
            <a:r>
              <a:rPr lang="en-US" sz="1100" dirty="0" smtClean="0"/>
              <a:t>Disability types by percentage at ODU</a:t>
            </a:r>
            <a:endParaRPr lang="en-US" sz="1100" dirty="0"/>
          </a:p>
        </p:txBody>
      </p:sp>
    </p:spTree>
    <p:extLst>
      <p:ext uri="{BB962C8B-B14F-4D97-AF65-F5344CB8AC3E}">
        <p14:creationId xmlns:p14="http://schemas.microsoft.com/office/powerpoint/2010/main" val="3362094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609601" y="1422399"/>
            <a:ext cx="4317999" cy="4533899"/>
          </a:xfrm>
        </p:spPr>
        <p:txBody>
          <a:bodyPr>
            <a:normAutofit/>
          </a:bodyPr>
          <a:lstStyle/>
          <a:p>
            <a:endParaRPr lang="en-US" sz="3733" dirty="0"/>
          </a:p>
          <a:p>
            <a:r>
              <a:rPr lang="en-US" sz="3733" dirty="0"/>
              <a:t>Clearing a path for people with special needs clears the path for EVERYONE!</a:t>
            </a:r>
          </a:p>
        </p:txBody>
      </p:sp>
      <p:pic>
        <p:nvPicPr>
          <p:cNvPr id="10" name="Content Placeholder 9" descr="Cartoon image of man shoveling snow for kids without disabilities and the child in a wheelchair is telling him just to shovel the ramp so that everyone can benefit." title="Cartoon of Shoveling Snow on Steps">
            <a:hlinkClick r:id="rId3" action="ppaction://hlinksldjump" tooltip="Cartoon image of man shoveling snow for kids without disabilities and the child in a wheelchair is telling him just to shovel the ramp so that everyone can benefit. Source: http://www.bcsc.k12.in.us/cms/lib/IN01000842/Centricity/Domain/41/giangreco.png"/>
          </p:cNvPr>
          <p:cNvPicPr>
            <a:picLocks noGrp="1" noChangeAspect="1"/>
          </p:cNvPicPr>
          <p:nvPr>
            <p:ph idx="1"/>
          </p:nvPr>
        </p:nvPicPr>
        <p:blipFill>
          <a:blip r:embed="rId4"/>
          <a:stretch>
            <a:fillRect/>
          </a:stretch>
        </p:blipFill>
        <p:spPr>
          <a:xfrm>
            <a:off x="425939" y="457199"/>
            <a:ext cx="6908800" cy="5938521"/>
          </a:xfrm>
          <a:prstGeom prst="rect">
            <a:avLst/>
          </a:prstGeom>
        </p:spPr>
      </p:pic>
      <p:sp>
        <p:nvSpPr>
          <p:cNvPr id="2" name="Rectangle 1"/>
          <p:cNvSpPr/>
          <p:nvPr/>
        </p:nvSpPr>
        <p:spPr>
          <a:xfrm>
            <a:off x="7844126" y="2636913"/>
            <a:ext cx="4079629" cy="1384995"/>
          </a:xfrm>
          <a:prstGeom prst="rect">
            <a:avLst/>
          </a:prstGeom>
        </p:spPr>
        <p:txBody>
          <a:bodyPr wrap="square">
            <a:spAutoFit/>
          </a:bodyPr>
          <a:lstStyle/>
          <a:p>
            <a:r>
              <a:rPr lang="en-US" sz="2800" dirty="0">
                <a:solidFill>
                  <a:schemeClr val="bg1"/>
                </a:solidFill>
              </a:rPr>
              <a:t>Clearing a path for people with special needs clears the path for EVERYONE!</a:t>
            </a:r>
          </a:p>
        </p:txBody>
      </p:sp>
    </p:spTree>
    <p:extLst>
      <p:ext uri="{BB962C8B-B14F-4D97-AF65-F5344CB8AC3E}">
        <p14:creationId xmlns:p14="http://schemas.microsoft.com/office/powerpoint/2010/main" val="3657387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Accessible documents</a:t>
            </a:r>
            <a:endParaRPr lang="en-US" dirty="0"/>
          </a:p>
        </p:txBody>
      </p:sp>
      <p:sp>
        <p:nvSpPr>
          <p:cNvPr id="3" name="Content Placeholder 2"/>
          <p:cNvSpPr>
            <a:spLocks noGrp="1"/>
          </p:cNvSpPr>
          <p:nvPr>
            <p:ph idx="1"/>
          </p:nvPr>
        </p:nvSpPr>
        <p:spPr>
          <a:xfrm>
            <a:off x="765051" y="920377"/>
            <a:ext cx="6158418" cy="1850119"/>
          </a:xfrm>
        </p:spPr>
        <p:txBody>
          <a:bodyPr>
            <a:normAutofit lnSpcReduction="10000"/>
          </a:bodyPr>
          <a:lstStyle/>
          <a:p>
            <a:r>
              <a:rPr lang="en-US" dirty="0" smtClean="0"/>
              <a:t>Word</a:t>
            </a:r>
          </a:p>
          <a:p>
            <a:r>
              <a:rPr lang="en-US" dirty="0" smtClean="0"/>
              <a:t>PowerPoint</a:t>
            </a:r>
          </a:p>
          <a:p>
            <a:r>
              <a:rPr lang="en-US" dirty="0" smtClean="0"/>
              <a:t>PDF</a:t>
            </a:r>
            <a:endParaRPr lang="en-US" dirty="0"/>
          </a:p>
        </p:txBody>
      </p:sp>
      <p:sp>
        <p:nvSpPr>
          <p:cNvPr id="4" name="Text Placeholder 3"/>
          <p:cNvSpPr>
            <a:spLocks noGrp="1"/>
          </p:cNvSpPr>
          <p:nvPr>
            <p:ph type="body" sz="half" idx="2"/>
          </p:nvPr>
        </p:nvSpPr>
        <p:spPr>
          <a:xfrm>
            <a:off x="7650257" y="1741337"/>
            <a:ext cx="4467367" cy="4164164"/>
          </a:xfrm>
        </p:spPr>
        <p:txBody>
          <a:bodyPr>
            <a:normAutofit/>
          </a:bodyPr>
          <a:lstStyle/>
          <a:p>
            <a:r>
              <a:rPr lang="en-US" sz="2400" dirty="0"/>
              <a:t>Before a document goes into your </a:t>
            </a:r>
            <a:r>
              <a:rPr lang="en-US" sz="2400" dirty="0" smtClean="0"/>
              <a:t>LMS, it should be accessible. </a:t>
            </a:r>
          </a:p>
          <a:p>
            <a:endParaRPr lang="en-US" sz="2400" dirty="0"/>
          </a:p>
          <a:p>
            <a:r>
              <a:rPr lang="en-US" sz="2400" dirty="0" smtClean="0"/>
              <a:t>If anything, think about heading styles and structuring for readability - screen reader</a:t>
            </a:r>
            <a:endParaRPr lang="en-US" sz="2400" dirty="0"/>
          </a:p>
        </p:txBody>
      </p:sp>
      <p:pic>
        <p:nvPicPr>
          <p:cNvPr id="5" name="Picture 4" descr="Word heading styles in the tool menu" title="Word Heading Styles"/>
          <p:cNvPicPr>
            <a:picLocks noChangeAspect="1"/>
          </p:cNvPicPr>
          <p:nvPr/>
        </p:nvPicPr>
        <p:blipFill>
          <a:blip r:embed="rId2"/>
          <a:stretch>
            <a:fillRect/>
          </a:stretch>
        </p:blipFill>
        <p:spPr>
          <a:xfrm>
            <a:off x="520818" y="2989128"/>
            <a:ext cx="6950356" cy="15282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04592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14263</TotalTime>
  <Words>2494</Words>
  <Application>Microsoft Office PowerPoint</Application>
  <PresentationFormat>Widescreen</PresentationFormat>
  <Paragraphs>340</Paragraphs>
  <Slides>24</Slides>
  <Notes>18</Notes>
  <HiddenSlides>0</HiddenSlides>
  <MMClips>1</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24</vt:i4>
      </vt:variant>
    </vt:vector>
  </HeadingPairs>
  <TitlesOfParts>
    <vt:vector size="42" baseType="lpstr">
      <vt:lpstr>Arial</vt:lpstr>
      <vt:lpstr>Arial Black</vt:lpstr>
      <vt:lpstr>Arial Narrow</vt:lpstr>
      <vt:lpstr>Arial Rounded MT Bold</vt:lpstr>
      <vt:lpstr>Calibri</vt:lpstr>
      <vt:lpstr>Century Gothic</vt:lpstr>
      <vt:lpstr>Courier New</vt:lpstr>
      <vt:lpstr>Franklin Gothic Book</vt:lpstr>
      <vt:lpstr>Gill Sans MT</vt:lpstr>
      <vt:lpstr>Impact</vt:lpstr>
      <vt:lpstr>Lucida Sans</vt:lpstr>
      <vt:lpstr>Microsoft Sans Serif</vt:lpstr>
      <vt:lpstr>Myriad Pro</vt:lpstr>
      <vt:lpstr>Tahoma</vt:lpstr>
      <vt:lpstr>Trebuchet MS</vt:lpstr>
      <vt:lpstr>Tw Cen MT</vt:lpstr>
      <vt:lpstr>Verdana</vt:lpstr>
      <vt:lpstr>Badge</vt:lpstr>
      <vt:lpstr>Creating Accessible Online Courses</vt:lpstr>
      <vt:lpstr>Goal and outcomes</vt:lpstr>
      <vt:lpstr>Learners and applications </vt:lpstr>
      <vt:lpstr> Accessibility  </vt:lpstr>
      <vt:lpstr> Accessibility  and the law </vt:lpstr>
      <vt:lpstr> Why Accessibility matters</vt:lpstr>
      <vt:lpstr> Major disability types include:  </vt:lpstr>
      <vt:lpstr>PowerPoint Presentation</vt:lpstr>
      <vt:lpstr>Accessible documents</vt:lpstr>
      <vt:lpstr>Structure,  format,  &amp; heading styles</vt:lpstr>
      <vt:lpstr>Structure, format,  &amp; heading styles</vt:lpstr>
      <vt:lpstr>Writing for the web or learning management system</vt:lpstr>
      <vt:lpstr>Wall of text example</vt:lpstr>
      <vt:lpstr>Structuring text</vt:lpstr>
      <vt:lpstr>Writing links</vt:lpstr>
      <vt:lpstr>Activity: accessible links</vt:lpstr>
      <vt:lpstr>Format text correctly</vt:lpstr>
      <vt:lpstr>Layout With design structure</vt:lpstr>
      <vt:lpstr>Activity: add structure</vt:lpstr>
      <vt:lpstr>Visual benefits of accessibility</vt:lpstr>
      <vt:lpstr>Hearing benefits of accessibility</vt:lpstr>
      <vt:lpstr>mobility benefits of accessibility</vt:lpstr>
      <vt:lpstr>cognitive (hidden disability) benefits of accessibility</vt:lpstr>
      <vt:lpstr>Resources</vt:lpstr>
    </vt:vector>
  </TitlesOfParts>
  <Company>Old Dominion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Images</dc:title>
  <dc:creator>Ortiz, Tracie R.</dc:creator>
  <cp:lastModifiedBy>Scott Guebert</cp:lastModifiedBy>
  <cp:revision>129</cp:revision>
  <cp:lastPrinted>2016-05-19T17:59:13Z</cp:lastPrinted>
  <dcterms:created xsi:type="dcterms:W3CDTF">2016-05-06T20:40:17Z</dcterms:created>
  <dcterms:modified xsi:type="dcterms:W3CDTF">2017-06-14T13:48:00Z</dcterms:modified>
</cp:coreProperties>
</file>